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7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4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48"/>
  </p:notesMasterIdLst>
  <p:sldIdLst>
    <p:sldId id="257" r:id="rId4"/>
    <p:sldId id="258" r:id="rId5"/>
    <p:sldId id="310" r:id="rId6"/>
    <p:sldId id="311" r:id="rId7"/>
    <p:sldId id="313" r:id="rId8"/>
    <p:sldId id="315" r:id="rId9"/>
    <p:sldId id="314" r:id="rId10"/>
    <p:sldId id="316" r:id="rId11"/>
    <p:sldId id="318" r:id="rId12"/>
    <p:sldId id="319" r:id="rId13"/>
    <p:sldId id="320" r:id="rId14"/>
    <p:sldId id="317" r:id="rId15"/>
    <p:sldId id="312" r:id="rId16"/>
    <p:sldId id="268" r:id="rId17"/>
    <p:sldId id="307" r:id="rId18"/>
    <p:sldId id="274" r:id="rId19"/>
    <p:sldId id="272" r:id="rId20"/>
    <p:sldId id="275" r:id="rId21"/>
    <p:sldId id="277" r:id="rId22"/>
    <p:sldId id="261" r:id="rId23"/>
    <p:sldId id="278" r:id="rId24"/>
    <p:sldId id="280" r:id="rId25"/>
    <p:sldId id="283" r:id="rId26"/>
    <p:sldId id="284" r:id="rId27"/>
    <p:sldId id="301" r:id="rId28"/>
    <p:sldId id="287" r:id="rId29"/>
    <p:sldId id="288" r:id="rId30"/>
    <p:sldId id="294" r:id="rId31"/>
    <p:sldId id="291" r:id="rId32"/>
    <p:sldId id="293" r:id="rId33"/>
    <p:sldId id="297" r:id="rId34"/>
    <p:sldId id="298" r:id="rId35"/>
    <p:sldId id="302" r:id="rId36"/>
    <p:sldId id="304" r:id="rId37"/>
    <p:sldId id="295" r:id="rId38"/>
    <p:sldId id="267" r:id="rId39"/>
    <p:sldId id="300" r:id="rId40"/>
    <p:sldId id="305" r:id="rId41"/>
    <p:sldId id="306" r:id="rId42"/>
    <p:sldId id="259" r:id="rId43"/>
    <p:sldId id="260" r:id="rId44"/>
    <p:sldId id="256" r:id="rId45"/>
    <p:sldId id="269" r:id="rId46"/>
    <p:sldId id="308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7A"/>
    <a:srgbClr val="FFFFFF"/>
    <a:srgbClr val="FF1493"/>
    <a:srgbClr val="FFC0CB"/>
    <a:srgbClr val="F4855B"/>
    <a:srgbClr val="FCD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77356" autoAdjust="0"/>
  </p:normalViewPr>
  <p:slideViewPr>
    <p:cSldViewPr snapToGrid="0" showGuides="1">
      <p:cViewPr varScale="1">
        <p:scale>
          <a:sx n="63" d="100"/>
          <a:sy n="63" d="100"/>
        </p:scale>
        <p:origin x="710" y="72"/>
      </p:cViewPr>
      <p:guideLst>
        <p:guide orient="horz" pos="293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DAC09-A5F1-4C44-A44F-7D54DE466B8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446D4-1038-44B4-933A-65DA8645A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6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309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81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팀소개입니다</a:t>
            </a:r>
            <a:r>
              <a:rPr lang="en-US" altLang="ko-KR" dirty="0"/>
              <a:t>. </a:t>
            </a:r>
            <a:r>
              <a:rPr lang="ko-KR" altLang="en-US" dirty="0" err="1"/>
              <a:t>저희팀은</a:t>
            </a:r>
            <a:r>
              <a:rPr lang="ko-KR" altLang="en-US" dirty="0"/>
              <a:t> 모든 데이터를 직접 수집했습니다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크게 </a:t>
            </a:r>
            <a:r>
              <a:rPr lang="en-US" altLang="ko-KR" dirty="0"/>
              <a:t>2</a:t>
            </a:r>
            <a:r>
              <a:rPr lang="ko-KR" altLang="en-US" dirty="0"/>
              <a:t>가지 이미지와</a:t>
            </a:r>
            <a:r>
              <a:rPr lang="en-US" altLang="ko-KR" dirty="0"/>
              <a:t>, </a:t>
            </a:r>
            <a:r>
              <a:rPr lang="ko-KR" altLang="en-US" dirty="0"/>
              <a:t>텍스트로 팀을 나누었습니다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38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팀소개입니다</a:t>
            </a:r>
            <a:r>
              <a:rPr lang="en-US" altLang="ko-KR" dirty="0"/>
              <a:t>. </a:t>
            </a:r>
            <a:r>
              <a:rPr lang="ko-KR" altLang="en-US" dirty="0" err="1"/>
              <a:t>저희팀은</a:t>
            </a:r>
            <a:r>
              <a:rPr lang="ko-KR" altLang="en-US" dirty="0"/>
              <a:t> 모든 데이터를 직접 수집했습니다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크게 </a:t>
            </a:r>
            <a:r>
              <a:rPr lang="en-US" altLang="ko-KR" dirty="0"/>
              <a:t>2</a:t>
            </a:r>
            <a:r>
              <a:rPr lang="ko-KR" altLang="en-US" dirty="0"/>
              <a:t>가지 이미지와</a:t>
            </a:r>
            <a:r>
              <a:rPr lang="en-US" altLang="ko-KR" dirty="0"/>
              <a:t>, </a:t>
            </a:r>
            <a:r>
              <a:rPr lang="ko-KR" altLang="en-US" dirty="0"/>
              <a:t>텍스트로 팀을 나누었습니다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20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프로젝트에서 </a:t>
            </a:r>
            <a:r>
              <a:rPr lang="en-US" altLang="ko-KR" dirty="0" err="1"/>
              <a:t>sns</a:t>
            </a:r>
            <a:r>
              <a:rPr lang="ko-KR" altLang="en-US" dirty="0"/>
              <a:t>데이터 플랫폼으로 </a:t>
            </a:r>
            <a:r>
              <a:rPr lang="ko-KR" altLang="en-US" dirty="0" err="1"/>
              <a:t>인스타그램을</a:t>
            </a:r>
            <a:r>
              <a:rPr lang="ko-KR" altLang="en-US" dirty="0"/>
              <a:t> 선택했습니다</a:t>
            </a:r>
            <a:r>
              <a:rPr lang="en-US" altLang="ko-KR" dirty="0"/>
              <a:t>. </a:t>
            </a:r>
            <a:r>
              <a:rPr lang="ko-KR" altLang="en-US" dirty="0"/>
              <a:t>작년 </a:t>
            </a:r>
            <a:r>
              <a:rPr lang="en-US" altLang="ko-KR" dirty="0"/>
              <a:t>8</a:t>
            </a:r>
            <a:r>
              <a:rPr lang="ko-KR" altLang="en-US" dirty="0"/>
              <a:t>월과 올해 </a:t>
            </a:r>
            <a:r>
              <a:rPr lang="en-US" altLang="ko-KR" dirty="0"/>
              <a:t>1</a:t>
            </a:r>
            <a:r>
              <a:rPr lang="ko-KR" altLang="en-US" dirty="0"/>
              <a:t>월의 기사를 통해 알 수 있듯</a:t>
            </a:r>
            <a:r>
              <a:rPr lang="en-US" altLang="ko-KR" dirty="0"/>
              <a:t>, </a:t>
            </a:r>
            <a:r>
              <a:rPr lang="ko-KR" altLang="en-US" dirty="0"/>
              <a:t>인스타그램은 현재 우리나라에서 가장 많이 사용되는 </a:t>
            </a:r>
            <a:r>
              <a:rPr lang="en-US" altLang="ko-KR" dirty="0" err="1"/>
              <a:t>sns</a:t>
            </a:r>
            <a:r>
              <a:rPr lang="ko-KR" altLang="en-US" dirty="0" err="1"/>
              <a:t>어플리케이션이자</a:t>
            </a:r>
            <a:r>
              <a:rPr lang="ko-KR" altLang="en-US" dirty="0"/>
              <a:t> 다운로드 횟수가 가장 빨리 앞지르고 있는 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주 사용목적은 </a:t>
            </a:r>
            <a:r>
              <a:rPr lang="en-US" altLang="ko-KR" dirty="0"/>
              <a:t>~~</a:t>
            </a:r>
            <a:r>
              <a:rPr lang="ko-KR" altLang="en-US" dirty="0"/>
              <a:t>로 나누어져 있으며 친교교제</a:t>
            </a:r>
            <a:r>
              <a:rPr lang="en-US" altLang="ko-KR" dirty="0"/>
              <a:t>, </a:t>
            </a:r>
            <a:r>
              <a:rPr lang="ko-KR" altLang="en-US" dirty="0" err="1"/>
              <a:t>단순시간보냄을</a:t>
            </a:r>
            <a:r>
              <a:rPr lang="ko-KR" altLang="en-US" dirty="0"/>
              <a:t> 넘어 </a:t>
            </a:r>
            <a:r>
              <a:rPr lang="en-US" altLang="ko-KR" dirty="0"/>
              <a:t>‘</a:t>
            </a:r>
            <a:r>
              <a:rPr lang="ko-KR" altLang="en-US" dirty="0"/>
              <a:t>정보나 지식을 공유</a:t>
            </a:r>
            <a:r>
              <a:rPr lang="en-US" altLang="ko-KR" dirty="0"/>
              <a:t>’</a:t>
            </a:r>
            <a:r>
              <a:rPr lang="ko-KR" altLang="en-US" dirty="0"/>
              <a:t>하고 </a:t>
            </a:r>
            <a:r>
              <a:rPr lang="en-US" altLang="ko-KR" dirty="0"/>
              <a:t>‘</a:t>
            </a:r>
            <a:r>
              <a:rPr lang="ko-KR" altLang="en-US" dirty="0"/>
              <a:t>개인적 관심사를 기록하는 </a:t>
            </a:r>
            <a:r>
              <a:rPr lang="en-US" altLang="ko-KR" dirty="0" err="1"/>
              <a:t>snss</a:t>
            </a:r>
            <a:r>
              <a:rPr lang="en-US" altLang="ko-KR" dirty="0"/>
              <a:t>’</a:t>
            </a:r>
            <a:r>
              <a:rPr lang="ko-KR" altLang="en-US" dirty="0"/>
              <a:t>에서 타인이 게시한 콘텐츠를 자주 살펴본다는 것을 확인할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6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단지 높아지는 사용자수 뿐만 아니라 인스타그램은 다양한 연령의 다양한 사람들이 사용하는 </a:t>
            </a:r>
            <a:r>
              <a:rPr lang="en-US" altLang="ko-KR" dirty="0" err="1"/>
              <a:t>sns</a:t>
            </a:r>
            <a:r>
              <a:rPr lang="ko-KR" altLang="en-US" dirty="0"/>
              <a:t>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실제 우리나라에서 사용자가 </a:t>
            </a:r>
            <a:r>
              <a:rPr lang="ko-KR" altLang="en-US" dirty="0" err="1"/>
              <a:t>가장많은</a:t>
            </a:r>
            <a:r>
              <a:rPr lang="ko-KR" altLang="en-US" dirty="0"/>
              <a:t> </a:t>
            </a:r>
            <a:r>
              <a:rPr lang="en-US" altLang="ko-KR" dirty="0"/>
              <a:t>top5 </a:t>
            </a:r>
            <a:r>
              <a:rPr lang="en-US" altLang="ko-KR" dirty="0" err="1"/>
              <a:t>sns</a:t>
            </a:r>
            <a:r>
              <a:rPr lang="ko-KR" altLang="en-US" dirty="0"/>
              <a:t>인 트위터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카카오스토리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네이버밴드 중 나이대별</a:t>
            </a:r>
            <a:r>
              <a:rPr lang="en-US" altLang="ko-KR" dirty="0"/>
              <a:t>, </a:t>
            </a:r>
            <a:r>
              <a:rPr lang="ko-KR" altLang="en-US" dirty="0"/>
              <a:t>직업별 분류에서 가장 많이 사용하는 </a:t>
            </a:r>
            <a:r>
              <a:rPr lang="en-US" altLang="ko-KR" dirty="0" err="1"/>
              <a:t>sns</a:t>
            </a:r>
            <a:r>
              <a:rPr lang="ko-KR" altLang="en-US" dirty="0"/>
              <a:t>는 빨간색으로 </a:t>
            </a:r>
            <a:r>
              <a:rPr lang="ko-KR" altLang="en-US" dirty="0" err="1"/>
              <a:t>표시되어있는</a:t>
            </a:r>
            <a:r>
              <a:rPr lang="ko-KR" altLang="en-US" dirty="0"/>
              <a:t> 인스타그램인 것을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79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 서비스의 타겟은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인스타그래머중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micro influencer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마인이란 첫째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둘쨰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피드중에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광고라는 해시태그를 보면 부정적인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마음이생긴다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~~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연구논문을 보면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마이크로인플루언서들은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그런걸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상괘할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수 있음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마케팅에서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스폰서십 공시를 했을 때의 영향력을 재검증하고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스폰서십 공시 효과에 미치는 영향을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구체적으로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지각되는 정도에 따라 지각된 진정성과 동일시를 통해 스폰서십 공시 유무에 따른 광고효과성의 차이를 조절하는지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연구 결과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 유무에 따른 광고효과성의 차이는 발견되지 않았다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그러나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지각된 상호작용성과 광고효과성의 관계에서 지각된 진정성과 동일시의 매개효과가 유의했다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또한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공시와 광고효과성의 관계에서 지각된 진정성과 동일시의 매개효과를 지각된 상호작용성이 조절하는 것으로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효과성을 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공시가 법률적으로 명시되어 있는 상황에서 스폰서십 공시의 부정적인 효과가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간의 상호작용성에 의해 상쇄될 수 있음을 밝혔다는 점에서 마케팅적 함의가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2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분석 툴은 </a:t>
            </a:r>
            <a:r>
              <a:rPr lang="ko-KR" altLang="en-US" dirty="0" err="1"/>
              <a:t>데이터크롤링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시각화를 위한 </a:t>
            </a:r>
            <a:r>
              <a:rPr lang="en-US" altLang="ko-KR" dirty="0"/>
              <a:t>python</a:t>
            </a:r>
            <a:r>
              <a:rPr lang="ko-KR" altLang="en-US" dirty="0"/>
              <a:t>과 통계적 분석을 하기위한 </a:t>
            </a:r>
            <a:r>
              <a:rPr lang="en-US" altLang="ko-KR" dirty="0"/>
              <a:t>R </a:t>
            </a:r>
            <a:r>
              <a:rPr lang="ko-KR" altLang="en-US" dirty="0"/>
              <a:t>그리고 협업과 커뮤니케이션을 위한 </a:t>
            </a:r>
            <a:r>
              <a:rPr lang="en-US" altLang="ko-KR" dirty="0"/>
              <a:t>git</a:t>
            </a:r>
            <a:r>
              <a:rPr lang="ko-KR" altLang="en-US" dirty="0"/>
              <a:t>과 </a:t>
            </a:r>
            <a:r>
              <a:rPr lang="en-US" altLang="ko-KR" dirty="0"/>
              <a:t>notion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수집된 이미지데이터를 통해 </a:t>
            </a:r>
            <a:r>
              <a:rPr lang="ko-KR" altLang="en-US" dirty="0" err="1"/>
              <a:t>사진별</a:t>
            </a:r>
            <a:r>
              <a:rPr lang="ko-KR" altLang="en-US" dirty="0"/>
              <a:t> 카테고리를 분류할 수 있는 </a:t>
            </a:r>
            <a:r>
              <a:rPr lang="en-US" altLang="ko-KR" dirty="0"/>
              <a:t>ai</a:t>
            </a:r>
            <a:r>
              <a:rPr lang="ko-KR" altLang="en-US" dirty="0"/>
              <a:t>를 만들었고</a:t>
            </a:r>
            <a:r>
              <a:rPr lang="en-US" altLang="ko-KR" dirty="0"/>
              <a:t>, </a:t>
            </a:r>
            <a:r>
              <a:rPr lang="ko-KR" altLang="en-US" dirty="0"/>
              <a:t>수집된 인스타그램 정보를 통해 총 </a:t>
            </a:r>
            <a:r>
              <a:rPr lang="en-US" altLang="ko-KR" dirty="0"/>
              <a:t>14</a:t>
            </a:r>
            <a:r>
              <a:rPr lang="ko-KR" altLang="en-US" dirty="0"/>
              <a:t>개의 변수를 가진 하나의 </a:t>
            </a:r>
            <a:r>
              <a:rPr lang="en-US" altLang="ko-KR" dirty="0"/>
              <a:t>data</a:t>
            </a:r>
            <a:r>
              <a:rPr lang="ko-KR" altLang="en-US" dirty="0"/>
              <a:t>프레임을 완성할 수 있었습니다</a:t>
            </a:r>
            <a:r>
              <a:rPr lang="en-US" altLang="ko-KR" dirty="0"/>
              <a:t>. </a:t>
            </a:r>
            <a:r>
              <a:rPr lang="ko-KR" altLang="en-US" dirty="0"/>
              <a:t>만든 </a:t>
            </a:r>
            <a:r>
              <a:rPr lang="en-US" altLang="ko-KR" dirty="0"/>
              <a:t>ai</a:t>
            </a:r>
            <a:r>
              <a:rPr lang="ko-KR" altLang="en-US" dirty="0"/>
              <a:t>로 사진을 분류하면</a:t>
            </a:r>
            <a:r>
              <a:rPr lang="en-US" altLang="ko-KR" dirty="0"/>
              <a:t>, </a:t>
            </a:r>
            <a:r>
              <a:rPr lang="ko-KR" altLang="en-US" dirty="0"/>
              <a:t>해당 키워드로 검색된 정보를 가져와 문구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ID, </a:t>
            </a:r>
            <a:r>
              <a:rPr lang="ko-KR" altLang="en-US" dirty="0"/>
              <a:t>문구의 길이 등을 추천해주는 과정을 밟았습니다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51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데이터 수집 방법입니다</a:t>
            </a:r>
            <a:r>
              <a:rPr lang="en-US" altLang="ko-KR" dirty="0"/>
              <a:t>. </a:t>
            </a:r>
            <a:r>
              <a:rPr lang="ko-KR" altLang="en-US" dirty="0"/>
              <a:t>먼저 이미지데이터 수집은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beautifulsoup</a:t>
            </a:r>
            <a:r>
              <a:rPr lang="ko-KR" altLang="en-US" dirty="0"/>
              <a:t>과 </a:t>
            </a:r>
            <a:r>
              <a:rPr lang="en-US" altLang="ko-KR" dirty="0"/>
              <a:t>selenium</a:t>
            </a:r>
            <a:r>
              <a:rPr lang="ko-KR" altLang="en-US" dirty="0"/>
              <a:t>라이브러리를 사용하였습니다</a:t>
            </a:r>
            <a:r>
              <a:rPr lang="en-US" altLang="ko-KR" dirty="0"/>
              <a:t>.</a:t>
            </a:r>
            <a:r>
              <a:rPr lang="ko-KR" altLang="en-US" dirty="0"/>
              <a:t> 각 </a:t>
            </a:r>
            <a:r>
              <a:rPr lang="en-US" altLang="ko-KR" dirty="0" err="1"/>
              <a:t>Kaggle,naver,google</a:t>
            </a:r>
            <a:r>
              <a:rPr lang="ko-KR" altLang="en-US" dirty="0"/>
              <a:t>이미지로 부터 </a:t>
            </a:r>
            <a:r>
              <a:rPr lang="en-US" altLang="ko-KR" dirty="0"/>
              <a:t>7</a:t>
            </a:r>
            <a:r>
              <a:rPr lang="ko-KR" altLang="en-US" dirty="0"/>
              <a:t>개의 카테고리 총 </a:t>
            </a:r>
            <a:r>
              <a:rPr lang="en-US" altLang="ko-KR" dirty="0"/>
              <a:t>28,080</a:t>
            </a:r>
            <a:r>
              <a:rPr lang="ko-KR" altLang="en-US" dirty="0"/>
              <a:t>장의 훈련데이터를 </a:t>
            </a:r>
            <a:r>
              <a:rPr lang="ko-KR" altLang="en-US" dirty="0" err="1"/>
              <a:t>크롤링</a:t>
            </a:r>
            <a:r>
              <a:rPr lang="ko-KR" altLang="en-US" dirty="0"/>
              <a:t> 해올 수 있었습니다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4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최종 선택한 모델로 훈련에 포함되지 않은 사진들을 예측해본 결과입니다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토핑이</a:t>
            </a:r>
            <a:r>
              <a:rPr lang="ko-KR" altLang="en-US" dirty="0"/>
              <a:t> 많이 올라간 </a:t>
            </a:r>
            <a:r>
              <a:rPr lang="en-US" altLang="ko-KR" dirty="0"/>
              <a:t>9</a:t>
            </a:r>
            <a:r>
              <a:rPr lang="ko-KR" altLang="en-US" dirty="0"/>
              <a:t>번의 피자를 떡볶이로 예측한 것과</a:t>
            </a:r>
            <a:r>
              <a:rPr lang="en-US" altLang="ko-KR" dirty="0"/>
              <a:t>, </a:t>
            </a:r>
            <a:r>
              <a:rPr lang="ko-KR" altLang="en-US" dirty="0"/>
              <a:t>다른 메뉴가 포함된 </a:t>
            </a:r>
            <a:r>
              <a:rPr lang="en-US" altLang="ko-KR" dirty="0"/>
              <a:t>23</a:t>
            </a:r>
            <a:r>
              <a:rPr lang="ko-KR" altLang="en-US" dirty="0"/>
              <a:t>번의 치킨을 </a:t>
            </a:r>
            <a:r>
              <a:rPr lang="ko-KR" altLang="en-US" dirty="0" err="1"/>
              <a:t>스시로</a:t>
            </a:r>
            <a:r>
              <a:rPr lang="ko-KR" altLang="en-US" dirty="0"/>
              <a:t> 판단한 실수가 있었지만 저희는 최종 </a:t>
            </a:r>
            <a:r>
              <a:rPr lang="en-US" altLang="ko-KR" dirty="0"/>
              <a:t>96.72</a:t>
            </a:r>
            <a:r>
              <a:rPr lang="ko-KR" altLang="en-US" dirty="0"/>
              <a:t>의 정확성을 가진 이미지 분류 모델을 만들 수 있었습니다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데이터 수집 방법입니다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/>
              <a:t>python</a:t>
            </a:r>
            <a:r>
              <a:rPr lang="ko-KR" altLang="en-US" dirty="0"/>
              <a:t>의 라이브러리들을</a:t>
            </a:r>
            <a:r>
              <a:rPr lang="en-US" altLang="ko-KR" dirty="0"/>
              <a:t> </a:t>
            </a:r>
            <a:r>
              <a:rPr lang="ko-KR" altLang="en-US" dirty="0"/>
              <a:t>활용하였습니다</a:t>
            </a:r>
            <a:r>
              <a:rPr lang="en-US" altLang="ko-KR" dirty="0"/>
              <a:t>. 1</a:t>
            </a:r>
            <a:r>
              <a:rPr lang="ko-KR" altLang="en-US" dirty="0"/>
              <a:t>차로 </a:t>
            </a:r>
            <a:r>
              <a:rPr lang="ko-KR" altLang="en-US" dirty="0" err="1"/>
              <a:t>인스타그램아이디</a:t>
            </a:r>
            <a:r>
              <a:rPr lang="en-US" altLang="ko-KR" dirty="0"/>
              <a:t>, </a:t>
            </a:r>
            <a:r>
              <a:rPr lang="ko-KR" altLang="en-US" dirty="0" err="1"/>
              <a:t>게시글본문</a:t>
            </a:r>
            <a:r>
              <a:rPr lang="en-US" altLang="ko-KR" dirty="0"/>
              <a:t>, </a:t>
            </a:r>
            <a:r>
              <a:rPr lang="ko-KR" altLang="en-US" dirty="0"/>
              <a:t>태그들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가져올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2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프로젝트에서 </a:t>
            </a:r>
            <a:r>
              <a:rPr lang="en-US" altLang="ko-KR" dirty="0" err="1"/>
              <a:t>sns</a:t>
            </a:r>
            <a:r>
              <a:rPr lang="ko-KR" altLang="en-US" dirty="0"/>
              <a:t>데이터 플랫폼으로 </a:t>
            </a:r>
            <a:r>
              <a:rPr lang="ko-KR" altLang="en-US" dirty="0" err="1"/>
              <a:t>인스타그램을</a:t>
            </a:r>
            <a:r>
              <a:rPr lang="ko-KR" altLang="en-US" dirty="0"/>
              <a:t> 선택했습니다</a:t>
            </a:r>
            <a:r>
              <a:rPr lang="en-US" altLang="ko-KR" dirty="0"/>
              <a:t>. </a:t>
            </a:r>
            <a:r>
              <a:rPr lang="ko-KR" altLang="en-US" dirty="0"/>
              <a:t>작년 </a:t>
            </a:r>
            <a:r>
              <a:rPr lang="en-US" altLang="ko-KR" dirty="0"/>
              <a:t>8</a:t>
            </a:r>
            <a:r>
              <a:rPr lang="ko-KR" altLang="en-US" dirty="0"/>
              <a:t>월과 올해 </a:t>
            </a:r>
            <a:r>
              <a:rPr lang="en-US" altLang="ko-KR" dirty="0"/>
              <a:t>1</a:t>
            </a:r>
            <a:r>
              <a:rPr lang="ko-KR" altLang="en-US" dirty="0"/>
              <a:t>월의 기사를 통해 알 수 있듯</a:t>
            </a:r>
            <a:r>
              <a:rPr lang="en-US" altLang="ko-KR" dirty="0"/>
              <a:t>, </a:t>
            </a:r>
            <a:r>
              <a:rPr lang="ko-KR" altLang="en-US" dirty="0"/>
              <a:t>인스타그램은 현재 우리나라에서 가장 많이 사용되는 </a:t>
            </a:r>
            <a:r>
              <a:rPr lang="en-US" altLang="ko-KR" dirty="0" err="1"/>
              <a:t>sns</a:t>
            </a:r>
            <a:r>
              <a:rPr lang="ko-KR" altLang="en-US" dirty="0" err="1"/>
              <a:t>어플리케이션이자</a:t>
            </a:r>
            <a:r>
              <a:rPr lang="ko-KR" altLang="en-US" dirty="0"/>
              <a:t> 다운로드 횟수가 가장 빨리 앞지르고 있는 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주 사용목적은 </a:t>
            </a:r>
            <a:r>
              <a:rPr lang="en-US" altLang="ko-KR" dirty="0"/>
              <a:t>~~</a:t>
            </a:r>
            <a:r>
              <a:rPr lang="ko-KR" altLang="en-US" dirty="0"/>
              <a:t>로 나누어져 있으며 친교교제</a:t>
            </a:r>
            <a:r>
              <a:rPr lang="en-US" altLang="ko-KR" dirty="0"/>
              <a:t>, </a:t>
            </a:r>
            <a:r>
              <a:rPr lang="ko-KR" altLang="en-US" dirty="0" err="1"/>
              <a:t>단순시간보냄을</a:t>
            </a:r>
            <a:r>
              <a:rPr lang="ko-KR" altLang="en-US" dirty="0"/>
              <a:t> 넘어 </a:t>
            </a:r>
            <a:r>
              <a:rPr lang="en-US" altLang="ko-KR" dirty="0"/>
              <a:t>‘</a:t>
            </a:r>
            <a:r>
              <a:rPr lang="ko-KR" altLang="en-US" dirty="0"/>
              <a:t>정보나 지식을 공유</a:t>
            </a:r>
            <a:r>
              <a:rPr lang="en-US" altLang="ko-KR" dirty="0"/>
              <a:t>’</a:t>
            </a:r>
            <a:r>
              <a:rPr lang="ko-KR" altLang="en-US" dirty="0"/>
              <a:t>하고 </a:t>
            </a:r>
            <a:r>
              <a:rPr lang="en-US" altLang="ko-KR" dirty="0"/>
              <a:t>‘</a:t>
            </a:r>
            <a:r>
              <a:rPr lang="ko-KR" altLang="en-US" dirty="0"/>
              <a:t>개인적 관심사를 기록하는 </a:t>
            </a:r>
            <a:r>
              <a:rPr lang="en-US" altLang="ko-KR" dirty="0" err="1"/>
              <a:t>snss</a:t>
            </a:r>
            <a:r>
              <a:rPr lang="en-US" altLang="ko-KR" dirty="0"/>
              <a:t>’</a:t>
            </a:r>
            <a:r>
              <a:rPr lang="ko-KR" altLang="en-US" dirty="0"/>
              <a:t>에서 타인이 게시한 콘텐츠를 자주 살펴본다는 것을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왜 외식 메뉴로 선택했는지도 </a:t>
            </a:r>
            <a:r>
              <a:rPr lang="ko-KR" altLang="en-US" dirty="0" err="1"/>
              <a:t>필요할듯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그래프 색깔 통일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37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차적으로 수집된 인스타그램 아이디를 활용하여 </a:t>
            </a:r>
            <a:r>
              <a:rPr lang="en-US" altLang="ko-KR" dirty="0"/>
              <a:t>2</a:t>
            </a:r>
            <a:r>
              <a:rPr lang="ko-KR" altLang="en-US" dirty="0"/>
              <a:t>차 데이터 수집을 할 수 있었습니다</a:t>
            </a:r>
            <a:r>
              <a:rPr lang="en-US" altLang="ko-KR" dirty="0"/>
              <a:t>. 2</a:t>
            </a:r>
            <a:r>
              <a:rPr lang="ko-KR" altLang="en-US" dirty="0"/>
              <a:t>차 </a:t>
            </a:r>
            <a:r>
              <a:rPr lang="ko-KR" altLang="en-US" dirty="0" err="1"/>
              <a:t>크롤링에서는</a:t>
            </a:r>
            <a:r>
              <a:rPr lang="ko-KR" altLang="en-US" dirty="0"/>
              <a:t> 각 </a:t>
            </a:r>
            <a:r>
              <a:rPr lang="ko-KR" altLang="en-US" dirty="0" err="1"/>
              <a:t>인스타그래머의</a:t>
            </a:r>
            <a:r>
              <a:rPr lang="ko-KR" altLang="en-US" dirty="0"/>
              <a:t> 페이지로 접속하여 </a:t>
            </a:r>
            <a:r>
              <a:rPr lang="ko-KR" altLang="en-US" dirty="0" err="1"/>
              <a:t>팔로워수와</a:t>
            </a:r>
            <a:r>
              <a:rPr lang="ko-KR" altLang="en-US" dirty="0"/>
              <a:t> </a:t>
            </a:r>
            <a:r>
              <a:rPr lang="ko-KR" altLang="en-US" dirty="0" err="1"/>
              <a:t>게시글수를</a:t>
            </a:r>
            <a:r>
              <a:rPr lang="ko-KR" altLang="en-US" dirty="0"/>
              <a:t> 추가적으로 수집할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94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차와 </a:t>
            </a:r>
            <a:r>
              <a:rPr lang="en-US" altLang="ko-KR" dirty="0"/>
              <a:t>2</a:t>
            </a:r>
            <a:r>
              <a:rPr lang="ko-KR" altLang="en-US" dirty="0"/>
              <a:t>차의 인스타그램 정보 </a:t>
            </a:r>
            <a:r>
              <a:rPr lang="ko-KR" altLang="en-US" dirty="0" err="1"/>
              <a:t>크롤링을</a:t>
            </a:r>
            <a:r>
              <a:rPr lang="ko-KR" altLang="en-US" dirty="0"/>
              <a:t> 통해 저희는 총 </a:t>
            </a:r>
            <a:r>
              <a:rPr lang="en-US" altLang="ko-KR" dirty="0"/>
              <a:t>12</a:t>
            </a:r>
            <a:r>
              <a:rPr lang="ko-KR" altLang="en-US" dirty="0"/>
              <a:t>개의 변수 및 파생변수와 </a:t>
            </a:r>
            <a:r>
              <a:rPr lang="en-US" altLang="ko-KR" dirty="0"/>
              <a:t>13,330</a:t>
            </a:r>
            <a:r>
              <a:rPr lang="ko-KR" altLang="en-US" dirty="0"/>
              <a:t>개의 데이터를 가져올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결측치</a:t>
            </a:r>
            <a:r>
              <a:rPr lang="ko-KR" altLang="en-US" dirty="0"/>
              <a:t> 처리 </a:t>
            </a:r>
            <a:r>
              <a:rPr lang="ko-KR" altLang="en-US" dirty="0" err="1"/>
              <a:t>한문장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명훈님에게</a:t>
            </a:r>
            <a:r>
              <a:rPr lang="ko-KR" altLang="en-US" dirty="0"/>
              <a:t> 물어보기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18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8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07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0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53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19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13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55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30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단지 높아지는 사용자수 뿐만 아니라 인스타그램은 다양한 연령의 다양한 사람들이 사용하는 </a:t>
            </a:r>
            <a:r>
              <a:rPr lang="en-US" altLang="ko-KR" dirty="0" err="1"/>
              <a:t>sns</a:t>
            </a:r>
            <a:r>
              <a:rPr lang="ko-KR" altLang="en-US" dirty="0"/>
              <a:t>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실제 우리나라에서 사용자가 </a:t>
            </a:r>
            <a:r>
              <a:rPr lang="ko-KR" altLang="en-US" dirty="0" err="1"/>
              <a:t>가장많은</a:t>
            </a:r>
            <a:r>
              <a:rPr lang="ko-KR" altLang="en-US" dirty="0"/>
              <a:t> </a:t>
            </a:r>
            <a:r>
              <a:rPr lang="en-US" altLang="ko-KR" dirty="0"/>
              <a:t>top5 </a:t>
            </a:r>
            <a:r>
              <a:rPr lang="en-US" altLang="ko-KR" dirty="0" err="1"/>
              <a:t>sns</a:t>
            </a:r>
            <a:r>
              <a:rPr lang="ko-KR" altLang="en-US" dirty="0"/>
              <a:t>인 트위터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카카오스토리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네이버밴드 중 나이대별</a:t>
            </a:r>
            <a:r>
              <a:rPr lang="en-US" altLang="ko-KR" dirty="0"/>
              <a:t>, </a:t>
            </a:r>
            <a:r>
              <a:rPr lang="ko-KR" altLang="en-US" dirty="0"/>
              <a:t>직업별 분류에서 가장 많이 사용하는 </a:t>
            </a:r>
            <a:r>
              <a:rPr lang="en-US" altLang="ko-KR" dirty="0" err="1"/>
              <a:t>sns</a:t>
            </a:r>
            <a:r>
              <a:rPr lang="ko-KR" altLang="en-US" dirty="0"/>
              <a:t>는 빨간색으로 </a:t>
            </a:r>
            <a:r>
              <a:rPr lang="ko-KR" altLang="en-US" dirty="0" err="1"/>
              <a:t>표시되어있는</a:t>
            </a:r>
            <a:r>
              <a:rPr lang="ko-KR" altLang="en-US" dirty="0"/>
              <a:t> 인스타그램인 것을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왜 외식 메뉴로 선택했는지도 </a:t>
            </a:r>
            <a:r>
              <a:rPr lang="ko-KR" altLang="en-US" dirty="0" err="1"/>
              <a:t>필요할듯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그래프 색깔 통일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01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008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60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524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6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3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3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논문 발췌</a:t>
            </a: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언택트 시대의 소비유형의 변화로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SNS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및 포털 사이트에서 다양한 유형의 광고가 확대되고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인스타그램 광고 유형에 따른 소비자 인식연구에서 광고요소와 광고유형에 따라 소비자의 관심도 및 호감도를 실증분석한 결과 인스타그램 광고는 관심이 높을수록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여성이 남성보다 구매 빈도 및 만족도 신뢰도가 높은 것으로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인스타그램 광고요소는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타이포그래피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일러스트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리뷰를 중요하게 생각하고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광고유형은 직관적인 텍스트 중심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리뷰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제품사진 중심의 광고에 호감을 보이고 있었다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소비자들은 광고표현에 있어 신뢰도가 포함된 정량적 수치의 텍스트와 사용후기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제품 및 브랜드 이미지를 시각적으로 표현한 광고를 선호하고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리뷰중심의 광고는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50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 이상과 주부들에게 높은 호감을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대학원 이상의 학력에서 직관적 텍스트 중심 광고에 호감을 보이고 광고에 대한 신뢰도가 높았다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인스타그램은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대들에게는 관심도가 낮은 것으로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인스타그램 사용자의 관심 분야는 패션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푸드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뷰티의 순으로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남성은 자동차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여성은 패션에 관심이 높으며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10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대는 패션과 영화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20-30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대는 패션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40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대는 여행과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푸드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50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 이상에서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푸드가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높은 관심을 보였다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이러한 실증분석 결과가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SNS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광고의 기초 자료로 활용되어 소비자들에게 관심과 신뢰가 높은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SNS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광고 제작에 도움이 되길 기대해 본다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----------------------------------------------------------------------</a:t>
            </a:r>
          </a:p>
          <a:p>
            <a:r>
              <a:rPr lang="en-US" altLang="ko-KR" dirty="0"/>
              <a:t>++ </a:t>
            </a:r>
            <a:r>
              <a:rPr lang="ko-KR" altLang="en-US" dirty="0"/>
              <a:t>외식 메뉴 순위 치킨</a:t>
            </a:r>
            <a:r>
              <a:rPr lang="en-US" altLang="ko-KR" dirty="0"/>
              <a:t>.. </a:t>
            </a:r>
            <a:r>
              <a:rPr lang="ko-KR" altLang="en-US" dirty="0"/>
              <a:t>떡볶이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2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 서비스의 타겟은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인스타그래머중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micro influencer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마인이란 첫째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둘쨰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피드중에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광고라는 해시태그를 보면 부정적인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마음이생긴다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~~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연구논문을 보면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마이크로인플루언서들은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그런걸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상괘할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수 있음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마케팅에서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스폰서십 공시를 했을 때의 영향력을 재검증하고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스폰서십 공시 효과에 미치는 영향을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구체적으로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지각되는 정도에 따라 지각된 진정성과 동일시를 통해 스폰서십 공시 유무에 따른 광고효과성의 차이를 조절하는지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연구 결과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 유무에 따른 광고효과성의 차이는 발견되지 않았다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그러나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지각된 상호작용성과 광고효과성의 관계에서 지각된 진정성과 동일시의 매개효과가 유의했다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또한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공시와 광고효과성의 관계에서 지각된 진정성과 동일시의 매개효과를 지각된 상호작용성이 조절하는 것으로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효과성을 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공시가 법률적으로 명시되어 있는 상황에서 스폰서십 공시의 부정적인 효과가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간의 상호작용성에 의해 상쇄될 수 있음을 밝혔다는 점에서 마케팅적 함의가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2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분석 툴은 </a:t>
            </a:r>
            <a:r>
              <a:rPr lang="ko-KR" altLang="en-US" dirty="0" err="1"/>
              <a:t>데이터크롤링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시각화를 위한 </a:t>
            </a:r>
            <a:r>
              <a:rPr lang="en-US" altLang="ko-KR" dirty="0"/>
              <a:t>python</a:t>
            </a:r>
            <a:r>
              <a:rPr lang="ko-KR" altLang="en-US" dirty="0"/>
              <a:t>과 통계적 분석을 하기위한 </a:t>
            </a:r>
            <a:r>
              <a:rPr lang="en-US" altLang="ko-KR" dirty="0"/>
              <a:t>R </a:t>
            </a:r>
            <a:r>
              <a:rPr lang="ko-KR" altLang="en-US" dirty="0"/>
              <a:t>그리고 협업과 커뮤니케이션을 위한 </a:t>
            </a:r>
            <a:r>
              <a:rPr lang="en-US" altLang="ko-KR" dirty="0"/>
              <a:t>git</a:t>
            </a:r>
            <a:r>
              <a:rPr lang="ko-KR" altLang="en-US" dirty="0"/>
              <a:t>과 </a:t>
            </a:r>
            <a:r>
              <a:rPr lang="en-US" altLang="ko-KR" dirty="0"/>
              <a:t>notion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수집된 이미지데이터를 통해 </a:t>
            </a:r>
            <a:r>
              <a:rPr lang="ko-KR" altLang="en-US" dirty="0" err="1"/>
              <a:t>사진별</a:t>
            </a:r>
            <a:r>
              <a:rPr lang="ko-KR" altLang="en-US" dirty="0"/>
              <a:t> 카테고리를 분류할 수 있는 </a:t>
            </a:r>
            <a:r>
              <a:rPr lang="en-US" altLang="ko-KR" dirty="0"/>
              <a:t>ai</a:t>
            </a:r>
            <a:r>
              <a:rPr lang="ko-KR" altLang="en-US" dirty="0"/>
              <a:t>를 만들었고</a:t>
            </a:r>
            <a:r>
              <a:rPr lang="en-US" altLang="ko-KR" dirty="0"/>
              <a:t>, </a:t>
            </a:r>
            <a:r>
              <a:rPr lang="ko-KR" altLang="en-US" dirty="0"/>
              <a:t>수집된 인스타그램 정보를 통해 총 </a:t>
            </a:r>
            <a:r>
              <a:rPr lang="en-US" altLang="ko-KR" dirty="0"/>
              <a:t>14</a:t>
            </a:r>
            <a:r>
              <a:rPr lang="ko-KR" altLang="en-US" dirty="0"/>
              <a:t>개의 변수를 가진 하나의 </a:t>
            </a:r>
            <a:r>
              <a:rPr lang="en-US" altLang="ko-KR" dirty="0"/>
              <a:t>data</a:t>
            </a:r>
            <a:r>
              <a:rPr lang="ko-KR" altLang="en-US" dirty="0"/>
              <a:t>프레임을 완성할 수 있었습니다</a:t>
            </a:r>
            <a:r>
              <a:rPr lang="en-US" altLang="ko-KR" dirty="0"/>
              <a:t>. </a:t>
            </a:r>
            <a:r>
              <a:rPr lang="ko-KR" altLang="en-US" dirty="0"/>
              <a:t>만든 </a:t>
            </a:r>
            <a:r>
              <a:rPr lang="en-US" altLang="ko-KR" dirty="0"/>
              <a:t>ai</a:t>
            </a:r>
            <a:r>
              <a:rPr lang="ko-KR" altLang="en-US" dirty="0"/>
              <a:t>로 사진을 분류하면</a:t>
            </a:r>
            <a:r>
              <a:rPr lang="en-US" altLang="ko-KR" dirty="0"/>
              <a:t>, </a:t>
            </a:r>
            <a:r>
              <a:rPr lang="ko-KR" altLang="en-US" dirty="0"/>
              <a:t>해당 키워드로 검색된 정보를 가져와 문구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ID, </a:t>
            </a:r>
            <a:r>
              <a:rPr lang="ko-KR" altLang="en-US" dirty="0"/>
              <a:t>문구의 길이 등을 추천해주는 과정을 밟았습니다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++ </a:t>
            </a:r>
            <a:r>
              <a:rPr lang="ko-KR" altLang="en-US" dirty="0"/>
              <a:t>성길님 정리 내용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3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데이터 수집 방법입니다</a:t>
            </a:r>
            <a:r>
              <a:rPr lang="en-US" altLang="ko-KR" dirty="0"/>
              <a:t>. </a:t>
            </a:r>
            <a:r>
              <a:rPr lang="ko-KR" altLang="en-US" dirty="0"/>
              <a:t>먼저 이미지데이터 수집은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beautifulsoup</a:t>
            </a:r>
            <a:r>
              <a:rPr lang="ko-KR" altLang="en-US" dirty="0"/>
              <a:t>과 </a:t>
            </a:r>
            <a:r>
              <a:rPr lang="en-US" altLang="ko-KR" dirty="0"/>
              <a:t>selenium</a:t>
            </a:r>
            <a:r>
              <a:rPr lang="ko-KR" altLang="en-US" dirty="0"/>
              <a:t>라이브러리를 사용하였습니다</a:t>
            </a:r>
            <a:r>
              <a:rPr lang="en-US" altLang="ko-KR" dirty="0"/>
              <a:t>.</a:t>
            </a:r>
            <a:r>
              <a:rPr lang="ko-KR" altLang="en-US" dirty="0"/>
              <a:t> 각 </a:t>
            </a:r>
            <a:r>
              <a:rPr lang="en-US" altLang="ko-KR" dirty="0" err="1"/>
              <a:t>Kaggle,naver,google</a:t>
            </a:r>
            <a:r>
              <a:rPr lang="ko-KR" altLang="en-US" dirty="0"/>
              <a:t>이미지로 부터 </a:t>
            </a:r>
            <a:r>
              <a:rPr lang="en-US" altLang="ko-KR" dirty="0"/>
              <a:t>7</a:t>
            </a:r>
            <a:r>
              <a:rPr lang="ko-KR" altLang="en-US" dirty="0"/>
              <a:t>개의 카테고리 총 </a:t>
            </a:r>
            <a:r>
              <a:rPr lang="en-US" altLang="ko-KR" dirty="0"/>
              <a:t>28,080</a:t>
            </a:r>
            <a:r>
              <a:rPr lang="ko-KR" altLang="en-US" dirty="0"/>
              <a:t>장의 훈련데이터를 </a:t>
            </a:r>
            <a:r>
              <a:rPr lang="ko-KR" altLang="en-US" dirty="0" err="1"/>
              <a:t>크롤링</a:t>
            </a:r>
            <a:r>
              <a:rPr lang="ko-KR" altLang="en-US" dirty="0"/>
              <a:t> 해올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앞부분에 하나로 정리 </a:t>
            </a:r>
            <a:r>
              <a:rPr lang="en-US" altLang="ko-KR" dirty="0"/>
              <a:t>(</a:t>
            </a:r>
            <a:r>
              <a:rPr lang="ko-KR" altLang="en-US" dirty="0"/>
              <a:t>데이터 수집에는 </a:t>
            </a:r>
            <a:r>
              <a:rPr lang="ko-KR" altLang="en-US" dirty="0" err="1"/>
              <a:t>뭐뭐가</a:t>
            </a:r>
            <a:r>
              <a:rPr lang="ko-KR" altLang="en-US" dirty="0"/>
              <a:t> 쓰였고 </a:t>
            </a:r>
            <a:r>
              <a:rPr lang="en-US" altLang="ko-KR" dirty="0"/>
              <a:t>, </a:t>
            </a:r>
            <a:r>
              <a:rPr lang="ko-KR" altLang="en-US" dirty="0"/>
              <a:t>데이터 분석에는 </a:t>
            </a:r>
            <a:r>
              <a:rPr lang="ko-KR" altLang="en-US" dirty="0" err="1"/>
              <a:t>뭐뭐</a:t>
            </a:r>
            <a:r>
              <a:rPr lang="en-US" altLang="ko-KR" dirty="0"/>
              <a:t>,</a:t>
            </a:r>
            <a:r>
              <a:rPr lang="ko-KR" altLang="en-US" dirty="0"/>
              <a:t> 모델링에는 </a:t>
            </a:r>
            <a:r>
              <a:rPr lang="ko-KR" altLang="en-US" dirty="0" err="1"/>
              <a:t>뭐뭐</a:t>
            </a:r>
            <a:r>
              <a:rPr lang="ko-KR" altLang="en-US" dirty="0"/>
              <a:t> 이렇게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09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최종 선택한 모델로 훈련에 포함되지 않은 사진들을 예측해본 결과입니다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토핑이</a:t>
            </a:r>
            <a:r>
              <a:rPr lang="ko-KR" altLang="en-US" dirty="0"/>
              <a:t> 많이 올라간 </a:t>
            </a:r>
            <a:r>
              <a:rPr lang="en-US" altLang="ko-KR" dirty="0"/>
              <a:t>9</a:t>
            </a:r>
            <a:r>
              <a:rPr lang="ko-KR" altLang="en-US" dirty="0"/>
              <a:t>번의 피자를 떡볶이로 예측한 것과</a:t>
            </a:r>
            <a:r>
              <a:rPr lang="en-US" altLang="ko-KR" dirty="0"/>
              <a:t>, </a:t>
            </a:r>
            <a:r>
              <a:rPr lang="ko-KR" altLang="en-US" dirty="0"/>
              <a:t>다른 메뉴가 포함된 </a:t>
            </a:r>
            <a:r>
              <a:rPr lang="en-US" altLang="ko-KR" dirty="0"/>
              <a:t>23</a:t>
            </a:r>
            <a:r>
              <a:rPr lang="ko-KR" altLang="en-US" dirty="0"/>
              <a:t>번의 치킨을 </a:t>
            </a:r>
            <a:r>
              <a:rPr lang="ko-KR" altLang="en-US" dirty="0" err="1"/>
              <a:t>스시로</a:t>
            </a:r>
            <a:r>
              <a:rPr lang="ko-KR" altLang="en-US" dirty="0"/>
              <a:t> 판단한 실수가 있었지만 저희는 최종 </a:t>
            </a:r>
            <a:r>
              <a:rPr lang="en-US" altLang="ko-KR" dirty="0"/>
              <a:t>96.72</a:t>
            </a:r>
            <a:r>
              <a:rPr lang="ko-KR" altLang="en-US" dirty="0"/>
              <a:t>의 정확성을 가진 이미지 분류 모델을 만들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++ </a:t>
            </a:r>
            <a:r>
              <a:rPr lang="ko-KR" altLang="en-US" dirty="0"/>
              <a:t>최종 모델 선정 이유가 추가 필요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9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텍스트 데이터 수집 방법입니다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/>
              <a:t>python</a:t>
            </a:r>
            <a:r>
              <a:rPr lang="ko-KR" altLang="en-US" dirty="0"/>
              <a:t>의 라이브러리들을</a:t>
            </a:r>
            <a:r>
              <a:rPr lang="en-US" altLang="ko-KR" dirty="0"/>
              <a:t> </a:t>
            </a:r>
            <a:r>
              <a:rPr lang="ko-KR" altLang="en-US" dirty="0"/>
              <a:t>활용하였습니다</a:t>
            </a:r>
            <a:r>
              <a:rPr lang="en-US" altLang="ko-KR" dirty="0"/>
              <a:t>. 1</a:t>
            </a:r>
            <a:r>
              <a:rPr lang="ko-KR" altLang="en-US" dirty="0"/>
              <a:t>차로 </a:t>
            </a:r>
            <a:r>
              <a:rPr lang="ko-KR" altLang="en-US" dirty="0" err="1"/>
              <a:t>인스타그램아이디</a:t>
            </a:r>
            <a:r>
              <a:rPr lang="en-US" altLang="ko-KR" dirty="0"/>
              <a:t>, </a:t>
            </a:r>
            <a:r>
              <a:rPr lang="ko-KR" altLang="en-US" dirty="0" err="1"/>
              <a:t>게시글본문</a:t>
            </a:r>
            <a:r>
              <a:rPr lang="en-US" altLang="ko-KR" dirty="0"/>
              <a:t>, </a:t>
            </a:r>
            <a:r>
              <a:rPr lang="ko-KR" altLang="en-US" dirty="0"/>
              <a:t>태그들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가져올 수 있었습니다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8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D9E72-6F3D-F584-B2AF-20DFA9D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655FF-D61E-BE47-CA9C-2BF65916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00BB-FB23-4B66-9C44-9A4102D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1FB5C-DDAB-7283-F75B-7645C8C9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ABEB4-612E-ED99-957A-9BA56CF7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75D266-212E-63BC-85FD-A6C5B2B0C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743D24-E870-0027-54DB-777DA546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2B4E46-55AD-019C-8ADB-F474BCC5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C81FFD-C686-D49E-5AAB-3C77B983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8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C124-1013-B1BD-2D3D-C57F5D96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F6753E-7681-5C0C-55C0-8358AAF15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F0B39F-D62B-C412-B90A-443889AC2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547FC0-1F95-1B92-1256-E023BC87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236D1-FA75-8ADF-B1C6-9654D930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7D40B3-2031-ACA0-B9D6-1C2205CD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01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5F3DC-D159-9625-AC35-3D0FBA3C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A7D3EF-6CA8-B758-24D6-BC2AB7349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C0663-718B-8846-60DA-F41BE1E6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A5DB2-42F7-9452-C9D8-85212C21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780E9-9CB9-2616-3CE6-12C9A3F4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59BEDA-2C95-AF87-6979-89EFBEF32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4ABBDB-6FCD-C59A-5AB8-EC56FA131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250CE-D13F-C6F5-D1B5-CE6584B8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613B1-741B-FD1A-B4D7-7DF968F8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094A0-BAB8-444C-BC72-8ADAA12E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8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1AAB-1557-ED39-7A9D-EB4EA5AB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BC6CCF-3559-A785-4ABA-DE01F5D6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D9E72-6F3D-F584-B2AF-20DFA9D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655FF-D61E-BE47-CA9C-2BF65916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00BB-FB23-4B66-9C44-9A4102D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29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BE30D-0BCA-CD80-7826-93E6EA4C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04715-172D-BCE0-3BB8-1D04AD87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35CB2-1B5B-963F-5F22-7B76DCF1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2D61E-D551-797B-40F5-31271EF4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8E47C-BC51-1618-CC1D-A024B96F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6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59FF9-7BF4-1CA4-0906-6834148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07193-A7A6-8B00-30EF-6FD3AA685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201F9-C021-4260-F192-7AE482FE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C1891-D585-0F9C-2017-6BBA7192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78AC7-E0B7-2488-196C-8DD4284C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4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DE246-B9D4-27A2-1E1E-1CCAFA9E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23249-0B47-BEB1-DA89-E50D4B26D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2C61F-42E7-8968-1830-49070E8B2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818E9-D849-4563-67CE-5EEB0CF9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0DF644-3B69-866C-64CF-E6CA11E3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559B-1C34-47B0-1177-2E77DEB4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70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59FFF-653A-11DF-0D94-C8AB3817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AA74-9C3B-64CB-7A8C-1FFABEA59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A0C189-9856-59ED-BCE0-06406DC2F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1D88D9-3DE0-1444-A73B-5A11485C9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D9D4DD-0FF4-2A1B-07FE-2B6BE1C97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65C9B9-CFD2-551B-340D-F2EA326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E14F16-79AB-B8B3-5640-62C6E6CA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1B3F53-E4E7-B4FC-D008-1D154FA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8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89407-0542-8B02-CC48-36EEC2CD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543180-A8F6-89DE-B21C-1E51C58E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87DCF0-BD75-188D-1DD1-72643047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4E42A9-ACDB-40E2-654B-ABF86CB6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0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496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4E85EC-FF86-DF24-8FA2-A06B967D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FE3938-DF37-D6BD-CE2C-9AAC9C41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925D7-E90C-30FF-ED31-DEED1E83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17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D8EFA-DB15-AD5F-6997-BDEA8A10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1B072-675C-D724-628B-26DE81D4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D121F6-CBB1-1859-1B05-C41667E5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F6320-1B21-1E3B-B7F5-A202F9DA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A1B3-C8A5-1669-82DF-65D37E1D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FDC84-66C8-FB3F-FCBF-58CBB6EB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31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E58EB-48A3-2790-A5B4-84EE97E3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D01308-C29F-DAB6-48B8-A6DFFAE5E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4064D-7940-AF0B-3F8E-A27BD541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FA5B1-AD34-9E4F-819D-70DA44A9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ACDF7-D484-1066-6C48-C0E82A03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5C154-B5BB-6616-A63C-4771967C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79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6A954-9B47-A56C-5DAF-44571507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DC33C-65B6-7515-7C36-C0E00C8F2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8D124-85F9-F5CA-E09F-CB3DE63F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D3CD1-243F-34EC-B6D5-5FF36A02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F7F39-A6C8-51E8-7C9E-52E058C6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42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803125-DE4E-9CB9-D16F-9DD7E0FDC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D3610D-F22D-0A0D-8B81-AB03CA2B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3C1C0-8353-7539-73BA-0C7ED867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A5B11-9AF8-DFD1-6BD8-E8D62BCC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E12F3-7CA9-5A87-22E0-3341C1F7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99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0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C4207-7BAA-C091-18F4-DF61DC4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7E2AD-BB77-BE4F-4166-4DBDC5B6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4984A-2B23-82F3-36FC-EFA8903F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D55D6-B199-3921-0D56-82628B97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F9BA2-4A26-547C-2C87-97444EC3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8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189A4-224C-37FE-442D-80A4A200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301B8-AC6E-19D2-C474-D7347F645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2B877-388E-0985-1442-847EB66B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285A9-4E1F-3DD2-F5CA-311E43A0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04DF7-5533-429B-8079-B887EA706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1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6A5A5-39D9-D95E-5B42-5D14BBC9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9C0A6-9055-AC23-9E96-065ADC57E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E31A5F-0720-A721-BCCD-247DC5A2A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6EBC66-DAB9-D5F5-92CF-337913BC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679F82-DB26-1CE8-F880-65BA753C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9E60A-E454-1CAA-B992-F145297E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2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943BE-4310-B0EE-6E26-24C3D5A6B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BDD94-EAE0-D5C1-EB97-FCCFC3757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40F11C-8474-28B7-0167-070BB5410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725522-426C-7E0B-E0AD-9872689D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F454BE-D725-8098-C9B0-DE4CB5588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37D7C2-0DE6-F9CB-96EC-111786A8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75F40A-4727-07E5-A079-E05468E4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F56820-E016-BB3B-FD5E-0A792E84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7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E468A-4BD4-BBD7-8734-DE298900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EA6FB4-BB48-31D0-4886-058516C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AE3838-E344-98EB-28C2-54DB6F78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9AB2AC-5F4B-5231-C105-346E5E0C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46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7A57C2-B50F-E352-6EE1-6763B39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115EEC-C2CC-EA97-F867-61DBA92C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A16A82-C0A1-249D-74F2-E17DCD71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9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79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11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77CD7C-C90E-A8F8-2841-0076DEC0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966EE-4FE6-6CEC-22A3-6EA2A0995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0D584-56F7-857C-96EB-97B0CDAF8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7113C-7C48-A7D9-E816-CA0C33C01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9E827-FF6C-393A-88BA-F4EF02F19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73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4.jpg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www.kci.go.kr/kciportal/ci/sereArticleSearch/ciSereArtiView.kci?sereArticleSearchBean.artiId=ART00265488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7.png"/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5.svg"/><Relationship Id="rId5" Type="http://schemas.microsoft.com/office/2007/relationships/hdphoto" Target="../media/hdphoto2.wdp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52.png"/><Relationship Id="rId5" Type="http://schemas.microsoft.com/office/2007/relationships/hdphoto" Target="../media/hdphoto2.wdp"/><Relationship Id="rId10" Type="http://schemas.openxmlformats.org/officeDocument/2006/relationships/image" Target="../media/image51.sv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3" Type="http://schemas.openxmlformats.org/officeDocument/2006/relationships/image" Target="../media/image58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7.wdp"/><Relationship Id="rId17" Type="http://schemas.openxmlformats.org/officeDocument/2006/relationships/image" Target="../media/image64.png"/><Relationship Id="rId2" Type="http://schemas.openxmlformats.org/officeDocument/2006/relationships/image" Target="../media/image16.png"/><Relationship Id="rId16" Type="http://schemas.openxmlformats.org/officeDocument/2006/relationships/image" Target="../media/image63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25.png"/><Relationship Id="rId10" Type="http://schemas.microsoft.com/office/2007/relationships/hdphoto" Target="../media/hdphoto2.wdp"/><Relationship Id="rId19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openxmlformats.org/officeDocument/2006/relationships/image" Target="../media/image26.png"/><Relationship Id="rId1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8.wdp"/><Relationship Id="rId7" Type="http://schemas.microsoft.com/office/2007/relationships/hdphoto" Target="../media/hdphoto4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ci.go.kr/kciportal/ci/sereArticleSearch/ciSereArtiView.kci?sereArticleSearchBean.artiId=ART00265488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581781" y="215169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0" y="215170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파이널 프로젝트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100" dirty="0" err="1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음ㄹ</a:t>
              </a:r>
              <a:r>
                <a:rPr lang="en-US" altLang="ko-KR" sz="11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,/</a:t>
              </a:r>
              <a:r>
                <a:rPr lang="ko-KR" altLang="en-US" sz="1100" dirty="0" err="1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ㅇ</a:t>
              </a:r>
              <a:endPara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AA76275-EE58-2BDE-5735-9BCA9051F720}"/>
              </a:ext>
            </a:extLst>
          </p:cNvPr>
          <p:cNvSpPr txBox="1"/>
          <p:nvPr/>
        </p:nvSpPr>
        <p:spPr>
          <a:xfrm>
            <a:off x="-779662" y="1920509"/>
            <a:ext cx="1116518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ctr" latinLnBrk="0">
              <a:defRPr/>
            </a:pPr>
            <a:r>
              <a:rPr lang="en-US" altLang="ko-KR" sz="16600" b="1" kern="0" dirty="0">
                <a:ln w="9525">
                  <a:noFill/>
                </a:ln>
                <a:solidFill>
                  <a:prstClr val="whit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HAT_TAG</a:t>
            </a:r>
          </a:p>
        </p:txBody>
      </p:sp>
    </p:spTree>
    <p:extLst>
      <p:ext uri="{BB962C8B-B14F-4D97-AF65-F5344CB8AC3E}">
        <p14:creationId xmlns:p14="http://schemas.microsoft.com/office/powerpoint/2010/main" val="287732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결과물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4" name="그림 3" descr="그룹, 여러개이(가) 표시된 사진&#10;&#10;자동 생성된 설명">
            <a:extLst>
              <a:ext uri="{FF2B5EF4-FFF2-40B4-BE49-F238E27FC236}">
                <a16:creationId xmlns:a16="http://schemas.microsoft.com/office/drawing/2014/main" id="{CE6BE7A4-1309-4F5C-F7ED-04E5FC17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6" y="1245354"/>
            <a:ext cx="7344413" cy="5078983"/>
          </a:xfrm>
          <a:prstGeom prst="rect">
            <a:avLst/>
          </a:prstGeom>
        </p:spPr>
      </p:pic>
      <p:pic>
        <p:nvPicPr>
          <p:cNvPr id="65" name="그래픽 64" descr="확인 표시 단색으로 채워진">
            <a:extLst>
              <a:ext uri="{FF2B5EF4-FFF2-40B4-BE49-F238E27FC236}">
                <a16:creationId xmlns:a16="http://schemas.microsoft.com/office/drawing/2014/main" id="{345743DF-26A3-0177-91CC-630B82200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1164" y="1361005"/>
            <a:ext cx="914400" cy="914400"/>
          </a:xfrm>
          <a:prstGeom prst="rect">
            <a:avLst/>
          </a:prstGeom>
        </p:spPr>
      </p:pic>
      <p:pic>
        <p:nvPicPr>
          <p:cNvPr id="66" name="그래픽 65" descr="확인 표시 단색으로 채워진">
            <a:extLst>
              <a:ext uri="{FF2B5EF4-FFF2-40B4-BE49-F238E27FC236}">
                <a16:creationId xmlns:a16="http://schemas.microsoft.com/office/drawing/2014/main" id="{99AAA911-30DE-383F-369E-647CF9717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7706" y="3090022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0B608B-80C3-4903-8B05-051FF4C89242}"/>
              </a:ext>
            </a:extLst>
          </p:cNvPr>
          <p:cNvSpPr txBox="1"/>
          <p:nvPr/>
        </p:nvSpPr>
        <p:spPr>
          <a:xfrm>
            <a:off x="8666169" y="1949209"/>
            <a:ext cx="2985991" cy="2281476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MobileNet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Lr(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학습률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= 0.00001</a:t>
            </a:r>
          </a:p>
          <a:p>
            <a:pPr marL="514350" indent="-514350">
              <a:buAutoNum type="arabicPeriod"/>
            </a:pP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은닉층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= 3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Epochs = 50</a:t>
            </a:r>
          </a:p>
          <a:p>
            <a:pPr marL="514350" indent="-514350">
              <a:buAutoNum type="arabicPeriod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Batch_size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= 128</a:t>
            </a:r>
            <a:endParaRPr lang="en-US" altLang="ko-KR" sz="160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Train = 99.72</a:t>
            </a:r>
          </a:p>
          <a:p>
            <a:r>
              <a:rPr lang="en-US" altLang="ko-KR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Val = </a:t>
            </a:r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96.72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070DB91-C283-6117-0D12-C8ACD84BE5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/>
          <a:stretch/>
        </p:blipFill>
        <p:spPr>
          <a:xfrm>
            <a:off x="8448293" y="4380794"/>
            <a:ext cx="3303539" cy="199488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24F6F88-A93A-F18C-2ED9-56891E610D4C}"/>
              </a:ext>
            </a:extLst>
          </p:cNvPr>
          <p:cNvSpPr txBox="1"/>
          <p:nvPr/>
        </p:nvSpPr>
        <p:spPr>
          <a:xfrm>
            <a:off x="9353998" y="1545464"/>
            <a:ext cx="1500673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최종모델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ABF8845-06BC-4B16-5B16-5B1AC0D0806B}"/>
              </a:ext>
            </a:extLst>
          </p:cNvPr>
          <p:cNvGrpSpPr/>
          <p:nvPr/>
        </p:nvGrpSpPr>
        <p:grpSpPr>
          <a:xfrm>
            <a:off x="7961475" y="3720958"/>
            <a:ext cx="544529" cy="503510"/>
            <a:chOff x="8402418" y="3616876"/>
            <a:chExt cx="544529" cy="503510"/>
          </a:xfrm>
        </p:grpSpPr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A4550BE5-151D-2502-E05C-63DB381BC1AF}"/>
                </a:ext>
              </a:extLst>
            </p:cNvPr>
            <p:cNvSpPr/>
            <p:nvPr/>
          </p:nvSpPr>
          <p:spPr>
            <a:xfrm rot="5400000">
              <a:off x="8562391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B38C05DF-9D3B-9E22-9258-228DBA2A04F2}"/>
                </a:ext>
              </a:extLst>
            </p:cNvPr>
            <p:cNvSpPr/>
            <p:nvPr/>
          </p:nvSpPr>
          <p:spPr>
            <a:xfrm rot="5400000">
              <a:off x="8422928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F5169E44-049E-4F86-7B59-8AEBD93C237F}"/>
                </a:ext>
              </a:extLst>
            </p:cNvPr>
            <p:cNvSpPr/>
            <p:nvPr/>
          </p:nvSpPr>
          <p:spPr>
            <a:xfrm rot="5400000">
              <a:off x="8283464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779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 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텍스트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ADF573A-98A3-17A5-17E6-96E5B62F9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41"/>
          <a:stretch/>
        </p:blipFill>
        <p:spPr>
          <a:xfrm>
            <a:off x="3790038" y="1588694"/>
            <a:ext cx="3718579" cy="461034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59801C-F2A5-91F4-32F4-655CD300FFAA}"/>
              </a:ext>
            </a:extLst>
          </p:cNvPr>
          <p:cNvSpPr/>
          <p:nvPr/>
        </p:nvSpPr>
        <p:spPr>
          <a:xfrm>
            <a:off x="4203376" y="1719342"/>
            <a:ext cx="889603" cy="22240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038E5C-0B76-A385-EDE1-1B4303E9DF16}"/>
              </a:ext>
            </a:extLst>
          </p:cNvPr>
          <p:cNvSpPr/>
          <p:nvPr/>
        </p:nvSpPr>
        <p:spPr>
          <a:xfrm>
            <a:off x="4203376" y="2354138"/>
            <a:ext cx="2501326" cy="2355437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6BD2D7-9422-5FAE-B4B3-15B81C37B130}"/>
              </a:ext>
            </a:extLst>
          </p:cNvPr>
          <p:cNvSpPr/>
          <p:nvPr/>
        </p:nvSpPr>
        <p:spPr>
          <a:xfrm>
            <a:off x="4203375" y="4835671"/>
            <a:ext cx="2841515" cy="275672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601DB8-6CF0-12D5-4308-A2B43FDDDF07}"/>
              </a:ext>
            </a:extLst>
          </p:cNvPr>
          <p:cNvSpPr/>
          <p:nvPr/>
        </p:nvSpPr>
        <p:spPr>
          <a:xfrm>
            <a:off x="3790037" y="5409361"/>
            <a:ext cx="603411" cy="215008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47CA5D2-2794-720B-AE4F-5B4D8B168580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092979" y="1830543"/>
            <a:ext cx="3955731" cy="634402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85416DC-FBD6-891D-6AA1-D040ED93B129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6704702" y="3392422"/>
            <a:ext cx="2344008" cy="139435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8ECE9EC-17CC-D2A2-33ED-B2DD7D4B2A1C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7044890" y="4373752"/>
            <a:ext cx="2010424" cy="599755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1FDCA2B-1094-9DE8-561F-9FADD06834B2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4393448" y="5390913"/>
            <a:ext cx="4661866" cy="125952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9B77463-CC99-B587-D69F-13BAF57D6142}"/>
              </a:ext>
            </a:extLst>
          </p:cNvPr>
          <p:cNvSpPr txBox="1"/>
          <p:nvPr/>
        </p:nvSpPr>
        <p:spPr>
          <a:xfrm>
            <a:off x="9048710" y="2280279"/>
            <a:ext cx="22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ID(</a:t>
            </a:r>
            <a:r>
              <a:rPr lang="ko-KR" altLang="en-US"/>
              <a:t>인스타그램 계정</a:t>
            </a:r>
            <a:r>
              <a:rPr lang="en-US" altLang="ko-KR" dirty="0"/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43520-2064-B70D-26B1-FEBA292A5C34}"/>
              </a:ext>
            </a:extLst>
          </p:cNvPr>
          <p:cNvSpPr txBox="1"/>
          <p:nvPr/>
        </p:nvSpPr>
        <p:spPr>
          <a:xfrm>
            <a:off x="9048710" y="3207756"/>
            <a:ext cx="249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Contents(</a:t>
            </a:r>
            <a:r>
              <a:rPr lang="ko-KR" altLang="en-US"/>
              <a:t>게시글 본문</a:t>
            </a:r>
            <a:r>
              <a:rPr lang="en-US" altLang="ko-KR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487023-7114-218B-A65C-20280D7566CB}"/>
              </a:ext>
            </a:extLst>
          </p:cNvPr>
          <p:cNvSpPr txBox="1"/>
          <p:nvPr/>
        </p:nvSpPr>
        <p:spPr>
          <a:xfrm>
            <a:off x="9055314" y="4189086"/>
            <a:ext cx="24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Tags(</a:t>
            </a:r>
            <a:r>
              <a:rPr lang="ko-KR" altLang="en-US"/>
              <a:t>게시글 해시태그</a:t>
            </a:r>
            <a:r>
              <a:rPr lang="en-US" altLang="ko-KR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53FF53-8755-4752-E5D4-5B0E14F5B497}"/>
              </a:ext>
            </a:extLst>
          </p:cNvPr>
          <p:cNvSpPr txBox="1"/>
          <p:nvPr/>
        </p:nvSpPr>
        <p:spPr>
          <a:xfrm>
            <a:off x="9055314" y="5206247"/>
            <a:ext cx="175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Likes</a:t>
            </a:r>
            <a:r>
              <a:rPr lang="en-US" altLang="ko-KR"/>
              <a:t>(</a:t>
            </a:r>
            <a:r>
              <a:rPr lang="ko-KR" altLang="en-US"/>
              <a:t>좋아요수</a:t>
            </a:r>
            <a:r>
              <a:rPr lang="en-US" altLang="ko-KR" dirty="0"/>
              <a:t>)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880211D-49A3-AB72-93FB-7CCE13168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54" r="45048" b="6786"/>
          <a:stretch/>
        </p:blipFill>
        <p:spPr>
          <a:xfrm>
            <a:off x="870418" y="2089148"/>
            <a:ext cx="2894581" cy="36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978157" y="230400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목차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외식 메뉴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3F522D1C-8B25-3E8C-45AF-46934078D1E3}"/>
                </a:ext>
              </a:extLst>
            </p:cNvPr>
            <p:cNvSpPr/>
            <p:nvPr/>
          </p:nvSpPr>
          <p:spPr>
            <a:xfrm>
              <a:off x="5886449" y="213521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본론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BFA256EF-25AB-1AC4-9E78-9C3B9063183F}"/>
                </a:ext>
              </a:extLst>
            </p:cNvPr>
            <p:cNvSpPr/>
            <p:nvPr/>
          </p:nvSpPr>
          <p:spPr>
            <a:xfrm>
              <a:off x="8379371" y="212731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결론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3425191" y="215170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서론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493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429000" y="214856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서론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1" y="215170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목차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 PRESENTATION </a:t>
              </a:r>
              <a:r>
                <a:rPr lang="en-US" altLang="ko-KR" sz="400" kern="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Enjoy your stylish business and campus life with BIZCAM</a:t>
              </a:r>
              <a:endPara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3F522D1C-8B25-3E8C-45AF-46934078D1E3}"/>
                </a:ext>
              </a:extLst>
            </p:cNvPr>
            <p:cNvSpPr/>
            <p:nvPr/>
          </p:nvSpPr>
          <p:spPr>
            <a:xfrm>
              <a:off x="5886449" y="213521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본론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36" name="사다리꼴 35">
              <a:extLst>
                <a:ext uri="{FF2B5EF4-FFF2-40B4-BE49-F238E27FC236}">
                  <a16:creationId xmlns:a16="http://schemas.microsoft.com/office/drawing/2014/main" id="{BFA256EF-25AB-1AC4-9E78-9C3B9063183F}"/>
                </a:ext>
              </a:extLst>
            </p:cNvPr>
            <p:cNvSpPr/>
            <p:nvPr/>
          </p:nvSpPr>
          <p:spPr>
            <a:xfrm>
              <a:off x="8379371" y="212731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결론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04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BE1A3D-A7D3-0BA7-661F-1910F637C9DB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FAE566B-A074-97F3-6DB0-2E2DF7C556D2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6FF584-E64C-D645-E52F-211A14C81E6C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4913F5-70FA-CC7D-C9EF-07AD7E5BA007}"/>
              </a:ext>
            </a:extLst>
          </p:cNvPr>
          <p:cNvGrpSpPr/>
          <p:nvPr/>
        </p:nvGrpSpPr>
        <p:grpSpPr>
          <a:xfrm>
            <a:off x="4525617" y="472095"/>
            <a:ext cx="3140766" cy="2956678"/>
            <a:chOff x="1943100" y="374374"/>
            <a:chExt cx="5160064" cy="629934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B6DB8D7-0FCA-5D53-46F2-71FF03771BEC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D3F595-8B7E-2339-AA01-41C339E8C933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56DC79-316B-D402-F81D-834E65305392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임성길</a:t>
              </a:r>
              <a:endPara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611BDDF-4C85-509B-FEDF-F43394C08298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66B27A-3D36-05F4-FA73-4D6225945DAC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2A85C9A0-5E32-AAA2-8840-052CBF65455E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06DE79-4053-2596-A591-2F779095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D82BD4-B3B3-EF0B-9537-AA04907C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0667A1D-515B-A3D8-EFDF-0A30D26BC09B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1D1B628-1F2D-9F16-9E9E-7F4CCFB115D2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E3C8F5-78CC-5215-4957-D4022DFDADDA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3DA702-9756-9855-AFC7-D9987877B81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BE109-28E5-0081-228A-4495295ED25F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3B3057F-412C-6E43-DF34-9E6ACBCA8600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F4E2E05-F90F-4EEE-170D-563253EF73CD}"/>
                </a:ext>
              </a:extLst>
            </p:cNvPr>
            <p:cNvGrpSpPr/>
            <p:nvPr/>
          </p:nvGrpSpPr>
          <p:grpSpPr>
            <a:xfrm>
              <a:off x="2242175" y="5537306"/>
              <a:ext cx="4860984" cy="1136408"/>
              <a:chOff x="2690186" y="484966"/>
              <a:chExt cx="5463233" cy="150974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9C0D51-E9EF-A2BF-6B44-EC2F6735A6A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740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233 Likes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8638D0-4FE2-F873-AE71-444284AFD32A}"/>
                  </a:ext>
                </a:extLst>
              </p:cNvPr>
              <p:cNvSpPr txBox="1"/>
              <p:nvPr/>
            </p:nvSpPr>
            <p:spPr>
              <a:xfrm>
                <a:off x="2690186" y="862207"/>
                <a:ext cx="5463233" cy="1132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이미지 데이터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크롤링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모델 설계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시각화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본론 분석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ppt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개요</a:t>
                </a:r>
                <a:endPara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DF52686D-FA38-DAE2-DB01-73FC79CFE8E7}"/>
              </a:ext>
            </a:extLst>
          </p:cNvPr>
          <p:cNvGrpSpPr/>
          <p:nvPr/>
        </p:nvGrpSpPr>
        <p:grpSpPr>
          <a:xfrm>
            <a:off x="8348869" y="472095"/>
            <a:ext cx="3140766" cy="2956678"/>
            <a:chOff x="1943100" y="374374"/>
            <a:chExt cx="5160064" cy="6299340"/>
          </a:xfrm>
        </p:grpSpPr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DACF07A-712C-8B92-EEB5-0026DE34B869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BE2AEB49-CF14-D963-A4C4-21FA8DAD304F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831C329-AA3A-BAEE-C410-52BCB71B0CD7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박주현</a:t>
              </a:r>
              <a:endPara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F0F5F9E4-1A05-4D79-58EE-B61DFA4F0DB3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8E12155-61F8-09B3-370B-4014A90CA3DF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말풍선: 타원형 188">
              <a:extLst>
                <a:ext uri="{FF2B5EF4-FFF2-40B4-BE49-F238E27FC236}">
                  <a16:creationId xmlns:a16="http://schemas.microsoft.com/office/drawing/2014/main" id="{948AD78E-E445-2F93-1C2D-8D206AA5844C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DD28A69D-1463-9ECA-E003-1A62398D7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F8B0F5EA-2F22-4BCE-4DB6-AEA96C99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A1C88157-FD06-544D-C300-8A3221C84277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BA71F8C1-B627-7EF7-A459-406AAFCA60E8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154208C6-DD16-F53B-6575-28CE9129EDB1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839B9E57-435B-98A9-0592-2463CF8D3EE8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2F62724-CEED-00CA-4152-990E54EA42B5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0C311431-06B7-5FE6-1B21-760F87F54D61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A9139E6A-D02C-1FBD-49E9-79BBD54123AD}"/>
                </a:ext>
              </a:extLst>
            </p:cNvPr>
            <p:cNvGrpSpPr/>
            <p:nvPr/>
          </p:nvGrpSpPr>
          <p:grpSpPr>
            <a:xfrm>
              <a:off x="2242177" y="5537306"/>
              <a:ext cx="4624424" cy="1136408"/>
              <a:chOff x="2690188" y="484966"/>
              <a:chExt cx="5197364" cy="1509745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C7E8E060-399B-C241-0DC2-74FADA526D49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740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233 Likes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7763B6B-6587-F95B-9BC4-9C599025D278}"/>
                  </a:ext>
                </a:extLst>
              </p:cNvPr>
              <p:cNvSpPr txBox="1"/>
              <p:nvPr/>
            </p:nvSpPr>
            <p:spPr>
              <a:xfrm>
                <a:off x="2690188" y="862207"/>
                <a:ext cx="5197364" cy="1132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이미지 데이터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크롤링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모델 설계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시각화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보고서작성</a:t>
                </a:r>
                <a:endPara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D72B5C8-69C5-5A65-AB53-C05E8523CE89}"/>
              </a:ext>
            </a:extLst>
          </p:cNvPr>
          <p:cNvGrpSpPr/>
          <p:nvPr/>
        </p:nvGrpSpPr>
        <p:grpSpPr>
          <a:xfrm>
            <a:off x="702365" y="472095"/>
            <a:ext cx="3140766" cy="2956678"/>
            <a:chOff x="1943100" y="374374"/>
            <a:chExt cx="5160064" cy="6299341"/>
          </a:xfrm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EC4DB2BE-21DA-A0AE-C774-EA3CC727266E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405643C7-C229-CD92-9535-5160EF9A3DB2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4BBA6C5A-F3C6-AE82-4895-213766D21BC1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808541"/>
              <a:chOff x="2690190" y="484966"/>
              <a:chExt cx="1683027" cy="1074169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1E251084-D6D1-F10B-8C92-D5BA6FFD86BE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740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전대한</a:t>
                </a:r>
                <a:endParaRPr lang="en-US" altLang="ko-KR" sz="11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F76C4ED8-D8B2-9E72-0D1D-7EB686E1D33A}"/>
                  </a:ext>
                </a:extLst>
              </p:cNvPr>
              <p:cNvSpPr txBox="1"/>
              <p:nvPr/>
            </p:nvSpPr>
            <p:spPr>
              <a:xfrm>
                <a:off x="2690190" y="862208"/>
                <a:ext cx="1683027" cy="696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AABC6908-28B1-8F4C-57E2-291527D8CEA5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73F71FE5-CAAC-1957-E3C8-0A47632D0CF6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말풍선: 타원형 208">
              <a:extLst>
                <a:ext uri="{FF2B5EF4-FFF2-40B4-BE49-F238E27FC236}">
                  <a16:creationId xmlns:a16="http://schemas.microsoft.com/office/drawing/2014/main" id="{F13EB529-95A7-3C75-A400-923D5575FB7A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FD8229D5-4979-004F-911E-FD44A279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F7BAE484-F83F-D2F1-1A84-EC2F61267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FCA11694-AAF6-8602-61B5-8A841EE3382A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76E8BE2D-6CD6-0519-42E3-5CB71438B484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C052C882-763C-4F31-4FD8-9B90BA53FCAD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88C683E9-0E14-D6E3-0CFA-239B645C8EFE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E723D7F9-4164-B2DD-A65B-51460C723C40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7A2F55B-5853-F3A8-61F7-2FEE32CA8CD7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85FA2802-71C9-9254-E9BA-DDDA7C270114}"/>
                </a:ext>
              </a:extLst>
            </p:cNvPr>
            <p:cNvGrpSpPr/>
            <p:nvPr/>
          </p:nvGrpSpPr>
          <p:grpSpPr>
            <a:xfrm>
              <a:off x="2242177" y="5537306"/>
              <a:ext cx="4453932" cy="1136409"/>
              <a:chOff x="2690188" y="484966"/>
              <a:chExt cx="5005751" cy="1509748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07D25AD-3F5D-2DBE-8C4B-B15EA21FDD23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740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200 Likes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E9E9DF7-9E6C-12FA-ACE0-8E02D2B737C6}"/>
                  </a:ext>
                </a:extLst>
              </p:cNvPr>
              <p:cNvSpPr txBox="1"/>
              <p:nvPr/>
            </p:nvSpPr>
            <p:spPr>
              <a:xfrm>
                <a:off x="2690188" y="862208"/>
                <a:ext cx="5005751" cy="1132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이미지 데이터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크롤링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모델 설계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전처리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ppt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및 발표</a:t>
                </a:r>
                <a:endPara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149401CE-37B6-D60F-7B6E-46AACDEC623A}"/>
              </a:ext>
            </a:extLst>
          </p:cNvPr>
          <p:cNvGrpSpPr/>
          <p:nvPr/>
        </p:nvGrpSpPr>
        <p:grpSpPr>
          <a:xfrm>
            <a:off x="4525617" y="3573104"/>
            <a:ext cx="3278981" cy="2956677"/>
            <a:chOff x="1943100" y="374374"/>
            <a:chExt cx="5387142" cy="6299340"/>
          </a:xfrm>
        </p:grpSpPr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2CCCA03-369B-E2CD-C894-572D24135537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749EC6A3-A6B7-EB24-BAE6-C78BD73284D9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BA4EC93-5A20-E365-04F9-C8EC164F4F26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남수민</a:t>
              </a:r>
              <a:endPara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4DFB400B-0A14-22B8-C9ED-899DEFD2C6CB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83E50BB6-F3A2-310F-99F3-0E9B250201E2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말풍선: 타원형 228">
              <a:extLst>
                <a:ext uri="{FF2B5EF4-FFF2-40B4-BE49-F238E27FC236}">
                  <a16:creationId xmlns:a16="http://schemas.microsoft.com/office/drawing/2014/main" id="{A17ACCD9-226A-9631-53B9-81DB7178B892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78E0D648-0026-F6A4-D13B-1DC1571B2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A78FE468-BF22-A244-2254-9EB8D3FAB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FB1B1FE8-B3DF-39B4-C14D-AFD08E48ACEC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B41DDA1B-0683-F801-5E43-5BB4C2EA8262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D88B94AE-1935-AA81-15F7-A00B42D902BF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04FD38D-34E8-406F-FF5A-AE2E5DEFD197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BEDD14AA-6DE2-C0C7-3ED6-EC2F023CEEDF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5F585DA4-FB4E-DB3B-0F1B-C523B3A150CE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400A177A-CA4C-C040-461A-F1AE16F0420E}"/>
                </a:ext>
              </a:extLst>
            </p:cNvPr>
            <p:cNvGrpSpPr/>
            <p:nvPr/>
          </p:nvGrpSpPr>
          <p:grpSpPr>
            <a:xfrm>
              <a:off x="2242177" y="5537306"/>
              <a:ext cx="5088065" cy="1136408"/>
              <a:chOff x="2690188" y="484966"/>
              <a:chExt cx="5718447" cy="1509745"/>
            </a:xfrm>
          </p:grpSpPr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2505834-0D1E-FCFE-D6A4-988AAE1DAA9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740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233 Likes</a:t>
                </a: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A9E61E7B-1DCE-74F9-0DB7-FDDBDAC1ECB9}"/>
                  </a:ext>
                </a:extLst>
              </p:cNvPr>
              <p:cNvSpPr txBox="1"/>
              <p:nvPr/>
            </p:nvSpPr>
            <p:spPr>
              <a:xfrm>
                <a:off x="2690188" y="862207"/>
                <a:ext cx="5718447" cy="1132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텍스트 데이터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크롤링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전처리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및 시각화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상관분석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해시태그분석</a:t>
                </a:r>
                <a:endPara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44B37B1-BA5F-C20B-8907-9D18306E0A3C}"/>
              </a:ext>
            </a:extLst>
          </p:cNvPr>
          <p:cNvGrpSpPr/>
          <p:nvPr/>
        </p:nvGrpSpPr>
        <p:grpSpPr>
          <a:xfrm>
            <a:off x="8348869" y="3573104"/>
            <a:ext cx="3140766" cy="2956678"/>
            <a:chOff x="1943100" y="374374"/>
            <a:chExt cx="5160064" cy="6299341"/>
          </a:xfrm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CA53CD9C-4B9C-DDC5-20D9-A14FDF1C197F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CD7C217-2953-3A78-BDBE-21526ED02574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B55CA2A-44F2-3AB1-D252-A2915B9BDE19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박명훈</a:t>
              </a:r>
              <a:endPara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0535A940-8BEA-FCF3-1688-CAB721F60F6D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C6C0765-EE28-8E75-6D5F-7952809DF2EE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말풍선: 타원형 248">
              <a:extLst>
                <a:ext uri="{FF2B5EF4-FFF2-40B4-BE49-F238E27FC236}">
                  <a16:creationId xmlns:a16="http://schemas.microsoft.com/office/drawing/2014/main" id="{7AB01630-2FE1-EC42-A1ED-6F37C33A171D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50" name="그림 249">
              <a:extLst>
                <a:ext uri="{FF2B5EF4-FFF2-40B4-BE49-F238E27FC236}">
                  <a16:creationId xmlns:a16="http://schemas.microsoft.com/office/drawing/2014/main" id="{805E0693-68E2-A9EC-AC6C-84E8AA0C2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51" name="그림 250">
              <a:extLst>
                <a:ext uri="{FF2B5EF4-FFF2-40B4-BE49-F238E27FC236}">
                  <a16:creationId xmlns:a16="http://schemas.microsoft.com/office/drawing/2014/main" id="{13C9EFF1-65D5-AFC2-D6E9-265723B91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15B01499-2F87-E27F-9AC2-EFED6723EB51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7621F68F-809E-8C09-BA2A-300CA5FE343A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6A31F65C-27C6-55E9-0676-0057C5E3204F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6F1E9B3-5903-E525-B457-1B6C679C4408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08E076A4-0074-E1FB-00F4-DFB8BF5CCFB6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FAC75C04-C3F1-659A-B8A0-A6754E273FCF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6DD76F42-62ED-A44D-B182-C90D51460F6A}"/>
                </a:ext>
              </a:extLst>
            </p:cNvPr>
            <p:cNvGrpSpPr/>
            <p:nvPr/>
          </p:nvGrpSpPr>
          <p:grpSpPr>
            <a:xfrm>
              <a:off x="2242177" y="5537306"/>
              <a:ext cx="4381931" cy="1136409"/>
              <a:chOff x="2690188" y="484966"/>
              <a:chExt cx="4924827" cy="1509748"/>
            </a:xfrm>
          </p:grpSpPr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BA55119-5540-7790-E680-0DCBD54FFC8A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740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233 Likes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C6E9E8C-7DF3-F202-1A1D-C1590146D923}"/>
                  </a:ext>
                </a:extLst>
              </p:cNvPr>
              <p:cNvSpPr txBox="1"/>
              <p:nvPr/>
            </p:nvSpPr>
            <p:spPr>
              <a:xfrm>
                <a:off x="2690188" y="862208"/>
                <a:ext cx="4924827" cy="1132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텍스트 데이터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크롤링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전처리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및 시각화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최종 분석</a:t>
                </a:r>
                <a:endPara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880D3D0-36EA-EA9A-5078-E2DCD60E7E44}"/>
              </a:ext>
            </a:extLst>
          </p:cNvPr>
          <p:cNvGrpSpPr/>
          <p:nvPr/>
        </p:nvGrpSpPr>
        <p:grpSpPr>
          <a:xfrm>
            <a:off x="702365" y="3573104"/>
            <a:ext cx="3140766" cy="2867457"/>
            <a:chOff x="1943100" y="374374"/>
            <a:chExt cx="5160064" cy="6109251"/>
          </a:xfrm>
        </p:grpSpPr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46A7B7BF-EBFE-D341-8D3E-0488DADE2525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DB0A03F0-5021-ADB8-3A9B-403631FA7191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88443A02-82B2-370F-22DC-86225E87F277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이소민</a:t>
              </a:r>
              <a:endParaRPr lang="en-US" altLang="ko-KR" sz="11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767A25B6-8DE1-E128-4F0B-BC5993870DA4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C811363-F5EC-682B-E5D5-A30165FC2A38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말풍선: 타원형 268">
              <a:extLst>
                <a:ext uri="{FF2B5EF4-FFF2-40B4-BE49-F238E27FC236}">
                  <a16:creationId xmlns:a16="http://schemas.microsoft.com/office/drawing/2014/main" id="{A8E4B680-B3BD-5109-38F5-A7A8F7165626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144ED82A-0560-ECBC-1D2A-911AE7DF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AEA2A2A3-546F-24AF-7B26-BCF2EFEC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131476D0-2503-31A4-A569-23B9EAA50ACA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3666AE3D-0D4A-1A50-3038-F31C8A9601F6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EAE5FE24-A83A-8F9F-B4CA-C8484FCA5280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73440AF1-9383-72D1-D97D-611D2E7A9801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4D69B649-201E-16C7-0DA8-4698FF9195A2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CCBC2010-FC6E-7DC2-84E1-CE3790929DC2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EBFBBF0D-0C72-8AB5-91D2-2A1502D178A2}"/>
                </a:ext>
              </a:extLst>
            </p:cNvPr>
            <p:cNvGrpSpPr/>
            <p:nvPr/>
          </p:nvGrpSpPr>
          <p:grpSpPr>
            <a:xfrm>
              <a:off x="2242177" y="5537306"/>
              <a:ext cx="4624424" cy="808541"/>
              <a:chOff x="2690188" y="484966"/>
              <a:chExt cx="5197364" cy="1074167"/>
            </a:xfrm>
          </p:grpSpPr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8080BF1B-23B0-A603-BA61-AA9F60448126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740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233 Likes</a:t>
                </a: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3E109A67-922A-5230-DC2F-56522BA02ED9}"/>
                  </a:ext>
                </a:extLst>
              </p:cNvPr>
              <p:cNvSpPr txBox="1"/>
              <p:nvPr/>
            </p:nvSpPr>
            <p:spPr>
              <a:xfrm>
                <a:off x="2690188" y="862208"/>
                <a:ext cx="5197364" cy="696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텍스트 데이터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크롤링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전처리</a:t>
                </a:r>
                <a:r>
                  <a:rPr lang="en-US" altLang="ko-KR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, </a:t>
                </a:r>
                <a:r>
                  <a:rPr lang="ko-KR" altLang="en-US" sz="1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통계적 분석</a:t>
                </a:r>
                <a:endParaRPr lang="en-US" altLang="ko-KR" sz="1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pic>
        <p:nvPicPr>
          <p:cNvPr id="5" name="그림 4" descr="실외, 하늘, 잔디, 사람이(가) 표시된 사진&#10;&#10;자동 생성된 설명">
            <a:extLst>
              <a:ext uri="{FF2B5EF4-FFF2-40B4-BE49-F238E27FC236}">
                <a16:creationId xmlns:a16="http://schemas.microsoft.com/office/drawing/2014/main" id="{6DDC4B4A-4052-D629-0D4A-9BE4817F4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6" b="11599"/>
          <a:stretch/>
        </p:blipFill>
        <p:spPr>
          <a:xfrm>
            <a:off x="833134" y="771464"/>
            <a:ext cx="2897631" cy="1926000"/>
          </a:xfrm>
          <a:prstGeom prst="rect">
            <a:avLst/>
          </a:prstGeom>
        </p:spPr>
      </p:pic>
      <p:pic>
        <p:nvPicPr>
          <p:cNvPr id="17" name="그래픽 16" descr="외계인 얼굴 단색으로 채워진">
            <a:extLst>
              <a:ext uri="{FF2B5EF4-FFF2-40B4-BE49-F238E27FC236}">
                <a16:creationId xmlns:a16="http://schemas.microsoft.com/office/drawing/2014/main" id="{4CE1D32B-6C7F-9BF0-14BA-09E227D83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8619" y="1097202"/>
            <a:ext cx="693637" cy="6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05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BE1A3D-A7D3-0BA7-661F-1910F637C9DB}"/>
              </a:ext>
            </a:extLst>
          </p:cNvPr>
          <p:cNvGrpSpPr/>
          <p:nvPr/>
        </p:nvGrpSpPr>
        <p:grpSpPr>
          <a:xfrm>
            <a:off x="127819" y="344129"/>
            <a:ext cx="11923106" cy="7074096"/>
            <a:chOff x="202922" y="437322"/>
            <a:chExt cx="11772900" cy="616226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FAE566B-A074-97F3-6DB0-2E2DF7C556D2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6FF584-E64C-D645-E52F-211A14C81E6C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858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855237-F5AB-AB15-01F4-97AD7F656E23}"/>
              </a:ext>
            </a:extLst>
          </p:cNvPr>
          <p:cNvSpPr/>
          <p:nvPr/>
        </p:nvSpPr>
        <p:spPr>
          <a:xfrm>
            <a:off x="202923" y="1022715"/>
            <a:ext cx="11772899" cy="5208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왜 인스타그램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3DC0DA1-4DEE-04CC-838F-A71685C2D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r="1643"/>
          <a:stretch/>
        </p:blipFill>
        <p:spPr>
          <a:xfrm>
            <a:off x="423839" y="1515211"/>
            <a:ext cx="5685183" cy="433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333FDD-3709-3C21-2A54-49BE01B03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37" y="1938786"/>
            <a:ext cx="5308717" cy="1485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06677-6EE5-AF80-2E2F-F1664AD66881}"/>
              </a:ext>
            </a:extLst>
          </p:cNvPr>
          <p:cNvSpPr txBox="1"/>
          <p:nvPr/>
        </p:nvSpPr>
        <p:spPr>
          <a:xfrm>
            <a:off x="9994594" y="3414331"/>
            <a:ext cx="1818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한경미디어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_22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</a:t>
            </a: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667451E-82B0-E51C-D117-355CB2234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36" y="4002464"/>
            <a:ext cx="5308718" cy="1133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7EA213-9607-FF22-1E8D-1A304CA4B5F0}"/>
              </a:ext>
            </a:extLst>
          </p:cNvPr>
          <p:cNvSpPr txBox="1"/>
          <p:nvPr/>
        </p:nvSpPr>
        <p:spPr>
          <a:xfrm>
            <a:off x="9994594" y="5345219"/>
            <a:ext cx="1818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출처 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세계일보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_23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</a:t>
            </a:r>
            <a:r>
              <a:rPr lang="en-US" altLang="ko-KR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</a:t>
            </a:r>
            <a:r>
              <a:rPr lang="ko-KR" altLang="en-US" sz="1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</a:t>
            </a:r>
            <a:endParaRPr lang="en-US" altLang="ko-KR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BF83DF-9673-572C-9EC7-CC033B1F8B5E}"/>
              </a:ext>
            </a:extLst>
          </p:cNvPr>
          <p:cNvGrpSpPr/>
          <p:nvPr/>
        </p:nvGrpSpPr>
        <p:grpSpPr>
          <a:xfrm>
            <a:off x="9886083" y="374738"/>
            <a:ext cx="1861501" cy="719885"/>
            <a:chOff x="9886083" y="374738"/>
            <a:chExt cx="1861501" cy="71988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AE3C0EF-F7F7-4386-3F36-6F4FFED104A5}"/>
                </a:ext>
              </a:extLst>
            </p:cNvPr>
            <p:cNvGrpSpPr/>
            <p:nvPr/>
          </p:nvGrpSpPr>
          <p:grpSpPr>
            <a:xfrm>
              <a:off x="10621714" y="374738"/>
              <a:ext cx="1125870" cy="719885"/>
              <a:chOff x="8365403" y="417707"/>
              <a:chExt cx="1125870" cy="71988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11A2ACB-1381-053A-9DC0-E2D0735464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94" b="89753" l="10000" r="93333">
                            <a14:foregroundMark x1="77265" y1="65018" x2="77265" y2="65018"/>
                            <a14:foregroundMark x1="90598" y1="64311" x2="90598" y2="64311"/>
                            <a14:foregroundMark x1="93333" y1="64311" x2="93333" y2="64311"/>
                            <a14:foregroundMark x1="22051" y1="79505" x2="22051" y2="79505"/>
                            <a14:foregroundMark x1="22051" y1="79505" x2="22051" y2="79505"/>
                            <a14:foregroundMark x1="69487" y1="71025" x2="69487" y2="71025"/>
                            <a14:foregroundMark x1="66923" y1="72438" x2="66923" y2="72438"/>
                            <a14:backgroundMark x1="21538" y1="75972" x2="21538" y2="75972"/>
                            <a14:backgroundMark x1="21880" y1="85866" x2="21880" y2="858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153" t="48217" r="15239" b="2770"/>
              <a:stretch/>
            </p:blipFill>
            <p:spPr>
              <a:xfrm>
                <a:off x="8365403" y="417707"/>
                <a:ext cx="575397" cy="71005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7A98A64-AEE1-A1E2-4F44-2D98CC10C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894" b="89753" l="10000" r="93333">
                            <a14:foregroundMark x1="77265" y1="65018" x2="77265" y2="65018"/>
                            <a14:foregroundMark x1="90598" y1="64311" x2="90598" y2="64311"/>
                            <a14:foregroundMark x1="93333" y1="64311" x2="93333" y2="64311"/>
                            <a14:foregroundMark x1="22051" y1="79505" x2="22051" y2="79505"/>
                            <a14:foregroundMark x1="22051" y1="79505" x2="22051" y2="79505"/>
                            <a14:foregroundMark x1="69487" y1="71025" x2="69487" y2="71025"/>
                            <a14:foregroundMark x1="66923" y1="72438" x2="66923" y2="72438"/>
                            <a14:backgroundMark x1="21538" y1="75972" x2="21538" y2="75972"/>
                            <a14:backgroundMark x1="21880" y1="85866" x2="21880" y2="858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264" t="48217" r="4129" b="2770"/>
              <a:stretch/>
            </p:blipFill>
            <p:spPr>
              <a:xfrm>
                <a:off x="8915877" y="427539"/>
                <a:ext cx="575396" cy="710053"/>
              </a:xfrm>
              <a:prstGeom prst="rect">
                <a:avLst/>
              </a:prstGeom>
            </p:spPr>
          </p:pic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0B27CAE-CC5C-2802-C8C2-811C8E143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94" b="89753" l="10000" r="93333">
                          <a14:foregroundMark x1="77265" y1="65018" x2="77265" y2="65018"/>
                          <a14:foregroundMark x1="90598" y1="64311" x2="90598" y2="64311"/>
                          <a14:foregroundMark x1="93333" y1="64311" x2="93333" y2="64311"/>
                          <a14:foregroundMark x1="22051" y1="79505" x2="22051" y2="79505"/>
                          <a14:foregroundMark x1="22051" y1="79505" x2="22051" y2="79505"/>
                          <a14:foregroundMark x1="69487" y1="71025" x2="69487" y2="71025"/>
                          <a14:foregroundMark x1="66923" y1="72438" x2="66923" y2="72438"/>
                          <a14:backgroundMark x1="21538" y1="75972" x2="21538" y2="75972"/>
                          <a14:backgroundMark x1="21880" y1="85866" x2="21880" y2="858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71" t="48358" r="27467" b="2629"/>
            <a:stretch/>
          </p:blipFill>
          <p:spPr>
            <a:xfrm>
              <a:off x="9886083" y="381486"/>
              <a:ext cx="680467" cy="710053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42C7F47-B27B-2414-F0C7-B738A8F6B5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6774" y1="34426" x2="16774" y2="34426"/>
                        <a14:foregroundMark x1="86452" y1="39344" x2="86452" y2="39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200" y="444663"/>
            <a:ext cx="1643702" cy="64687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0BA7BB2-0033-795B-9952-D5305C38E4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0"/>
          <a:stretch/>
        </p:blipFill>
        <p:spPr>
          <a:xfrm>
            <a:off x="1359035" y="843809"/>
            <a:ext cx="7368608" cy="7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8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왜 인스타그램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C9C7658-CF4E-F880-EEBE-B9851A42B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790" r="-247" b="4647"/>
          <a:stretch/>
        </p:blipFill>
        <p:spPr>
          <a:xfrm>
            <a:off x="587829" y="1344762"/>
            <a:ext cx="5388428" cy="4799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E466F3-782D-3216-FE98-20E838F898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" b="4650"/>
          <a:stretch/>
        </p:blipFill>
        <p:spPr>
          <a:xfrm>
            <a:off x="6334539" y="1272208"/>
            <a:ext cx="5130107" cy="48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30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Micro-Influencer</a:t>
            </a:r>
            <a:endParaRPr lang="ko-KR" altLang="en-US" sz="2800" b="1" dirty="0">
              <a:solidFill>
                <a:srgbClr val="FF149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3C6466-83D2-7DD8-D1EB-9F076549A16C}"/>
              </a:ext>
            </a:extLst>
          </p:cNvPr>
          <p:cNvSpPr txBox="1"/>
          <p:nvPr/>
        </p:nvSpPr>
        <p:spPr>
          <a:xfrm>
            <a:off x="1229816" y="1911181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Influencer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영향력을 행사하는 사람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감화시키는 사람</a:t>
            </a: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1074820" y="2497868"/>
            <a:ext cx="100423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Micro-Influencer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란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  <a:p>
            <a:pPr algn="ctr"/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20202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소셜 미디어에서 특정 분야의 콘텐츠를 많이 만들고 다른 사람들에게 </a:t>
            </a:r>
            <a:r>
              <a:rPr lang="ko-KR" altLang="en-US" b="0" i="0" dirty="0">
                <a:solidFill>
                  <a:srgbClr val="FF149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영향력을 발휘하는 사람</a:t>
            </a:r>
            <a:endParaRPr lang="en-US" altLang="ko-KR" b="0" i="0" dirty="0">
              <a:solidFill>
                <a:srgbClr val="FF1493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인스타그램 내에서 약 </a:t>
            </a:r>
            <a:r>
              <a:rPr lang="en-US" altLang="ko-KR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500~10</a:t>
            </a:r>
            <a:r>
              <a:rPr lang="ko-KR" altLang="en-US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만명 이내의 </a:t>
            </a:r>
            <a:r>
              <a:rPr lang="ko-KR" altLang="en-US" dirty="0" err="1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팔로워를</a:t>
            </a:r>
            <a:r>
              <a:rPr lang="ko-KR" altLang="en-US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보유한 사람들을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의미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인플루언서와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팔로워의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상호작용성 정도에 따라 광고효과의 차이를 보임</a:t>
            </a:r>
            <a:endParaRPr lang="en-US" altLang="ko-KR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-&gt; 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비교적 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팔로워들과의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즉각적인 소통과 긴밀한 관계를 유지할 수 있는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“Micro-Influencer”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통한 광고효과가 검증되고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“#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광고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＂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라는 태그에 대해서 </a:t>
            </a:r>
            <a:r>
              <a:rPr lang="ko-KR" altLang="en-US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스폰서십 공시의 부정적인 효과가 그 상호작용성에 의해 상쇄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될 수 있다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algn="ctr"/>
            <a:endParaRPr lang="en-US" altLang="ko-KR" b="0" i="0" dirty="0">
              <a:solidFill>
                <a:srgbClr val="20202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인스타그램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상호작용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제품소개 </a:t>
            </a:r>
            <a:r>
              <a:rPr lang="en-US" altLang="ko-KR" sz="2800" b="1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2800" b="1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광고</a:t>
            </a:r>
            <a:endParaRPr lang="en-US" altLang="ko-KR" b="1" i="0" dirty="0">
              <a:solidFill>
                <a:srgbClr val="FF1493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EF34B5-FFC1-210D-498B-2D40AA2E5388}"/>
              </a:ext>
            </a:extLst>
          </p:cNvPr>
          <p:cNvSpPr txBox="1"/>
          <p:nvPr/>
        </p:nvSpPr>
        <p:spPr>
          <a:xfrm>
            <a:off x="5796366" y="6286767"/>
            <a:ext cx="61927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</a:t>
            </a:r>
            <a:r>
              <a:rPr lang="en-US" altLang="ko-KR" sz="10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https://www.kci.go.kr/kciportal/ci/sereArticleSearch/ciSereArtiView.kci?sereArticleSearchBean.artiId=ART002654888</a:t>
            </a:r>
            <a:endParaRPr lang="ko-KR" altLang="en-US" sz="1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81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분석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D188CF1-3BBD-81B5-C975-E5C974BAFA75}"/>
              </a:ext>
            </a:extLst>
          </p:cNvPr>
          <p:cNvSpPr/>
          <p:nvPr/>
        </p:nvSpPr>
        <p:spPr>
          <a:xfrm>
            <a:off x="872544" y="1542143"/>
            <a:ext cx="10247086" cy="3773714"/>
          </a:xfrm>
          <a:custGeom>
            <a:avLst/>
            <a:gdLst>
              <a:gd name="connsiteX0" fmla="*/ 0 w 11321143"/>
              <a:gd name="connsiteY0" fmla="*/ 3773714 h 3773714"/>
              <a:gd name="connsiteX1" fmla="*/ 754743 w 11321143"/>
              <a:gd name="connsiteY1" fmla="*/ 3149600 h 3773714"/>
              <a:gd name="connsiteX2" fmla="*/ 1712686 w 11321143"/>
              <a:gd name="connsiteY2" fmla="*/ 3236686 h 3773714"/>
              <a:gd name="connsiteX3" fmla="*/ 2583543 w 11321143"/>
              <a:gd name="connsiteY3" fmla="*/ 2569029 h 3773714"/>
              <a:gd name="connsiteX4" fmla="*/ 3614057 w 11321143"/>
              <a:gd name="connsiteY4" fmla="*/ 2685143 h 3773714"/>
              <a:gd name="connsiteX5" fmla="*/ 4586514 w 11321143"/>
              <a:gd name="connsiteY5" fmla="*/ 2061029 h 3773714"/>
              <a:gd name="connsiteX6" fmla="*/ 5936343 w 11321143"/>
              <a:gd name="connsiteY6" fmla="*/ 2409372 h 3773714"/>
              <a:gd name="connsiteX7" fmla="*/ 6647543 w 11321143"/>
              <a:gd name="connsiteY7" fmla="*/ 2394857 h 3773714"/>
              <a:gd name="connsiteX8" fmla="*/ 7242629 w 11321143"/>
              <a:gd name="connsiteY8" fmla="*/ 1814286 h 3773714"/>
              <a:gd name="connsiteX9" fmla="*/ 7707086 w 11321143"/>
              <a:gd name="connsiteY9" fmla="*/ 1291772 h 3773714"/>
              <a:gd name="connsiteX10" fmla="*/ 8171543 w 11321143"/>
              <a:gd name="connsiteY10" fmla="*/ 1582057 h 3773714"/>
              <a:gd name="connsiteX11" fmla="*/ 8694057 w 11321143"/>
              <a:gd name="connsiteY11" fmla="*/ 1204686 h 3773714"/>
              <a:gd name="connsiteX12" fmla="*/ 9535886 w 11321143"/>
              <a:gd name="connsiteY12" fmla="*/ 493486 h 3773714"/>
              <a:gd name="connsiteX13" fmla="*/ 10247086 w 11321143"/>
              <a:gd name="connsiteY13" fmla="*/ 319314 h 3773714"/>
              <a:gd name="connsiteX14" fmla="*/ 11321143 w 11321143"/>
              <a:gd name="connsiteY14" fmla="*/ 0 h 377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21143" h="3773714">
                <a:moveTo>
                  <a:pt x="0" y="3773714"/>
                </a:moveTo>
                <a:cubicBezTo>
                  <a:pt x="234647" y="3506409"/>
                  <a:pt x="469295" y="3239105"/>
                  <a:pt x="754743" y="3149600"/>
                </a:cubicBezTo>
                <a:cubicBezTo>
                  <a:pt x="1040191" y="3060095"/>
                  <a:pt x="1407886" y="3333448"/>
                  <a:pt x="1712686" y="3236686"/>
                </a:cubicBezTo>
                <a:cubicBezTo>
                  <a:pt x="2017486" y="3139924"/>
                  <a:pt x="2266648" y="2660953"/>
                  <a:pt x="2583543" y="2569029"/>
                </a:cubicBezTo>
                <a:cubicBezTo>
                  <a:pt x="2900438" y="2477105"/>
                  <a:pt x="3280229" y="2769810"/>
                  <a:pt x="3614057" y="2685143"/>
                </a:cubicBezTo>
                <a:cubicBezTo>
                  <a:pt x="3947885" y="2600476"/>
                  <a:pt x="4199466" y="2106991"/>
                  <a:pt x="4586514" y="2061029"/>
                </a:cubicBezTo>
                <a:cubicBezTo>
                  <a:pt x="4973562" y="2015067"/>
                  <a:pt x="5592838" y="2353734"/>
                  <a:pt x="5936343" y="2409372"/>
                </a:cubicBezTo>
                <a:cubicBezTo>
                  <a:pt x="6279848" y="2465010"/>
                  <a:pt x="6429829" y="2494038"/>
                  <a:pt x="6647543" y="2394857"/>
                </a:cubicBezTo>
                <a:cubicBezTo>
                  <a:pt x="6865257" y="2295676"/>
                  <a:pt x="7066038" y="1998134"/>
                  <a:pt x="7242629" y="1814286"/>
                </a:cubicBezTo>
                <a:cubicBezTo>
                  <a:pt x="7419220" y="1630438"/>
                  <a:pt x="7552267" y="1330477"/>
                  <a:pt x="7707086" y="1291772"/>
                </a:cubicBezTo>
                <a:cubicBezTo>
                  <a:pt x="7861905" y="1253067"/>
                  <a:pt x="8007048" y="1596571"/>
                  <a:pt x="8171543" y="1582057"/>
                </a:cubicBezTo>
                <a:cubicBezTo>
                  <a:pt x="8336038" y="1567543"/>
                  <a:pt x="8466667" y="1386114"/>
                  <a:pt x="8694057" y="1204686"/>
                </a:cubicBezTo>
                <a:cubicBezTo>
                  <a:pt x="8921448" y="1023257"/>
                  <a:pt x="9277048" y="641048"/>
                  <a:pt x="9535886" y="493486"/>
                </a:cubicBezTo>
                <a:cubicBezTo>
                  <a:pt x="9794724" y="345924"/>
                  <a:pt x="9949543" y="401562"/>
                  <a:pt x="10247086" y="319314"/>
                </a:cubicBezTo>
                <a:cubicBezTo>
                  <a:pt x="10544629" y="237066"/>
                  <a:pt x="10932886" y="118533"/>
                  <a:pt x="11321143" y="0"/>
                </a:cubicBezTo>
              </a:path>
            </a:pathLst>
          </a:custGeom>
          <a:noFill/>
          <a:ln w="38100">
            <a:solidFill>
              <a:srgbClr val="FF1493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E7A8CC-5ADB-06DA-EBA2-2F3A07713C8E}"/>
              </a:ext>
            </a:extLst>
          </p:cNvPr>
          <p:cNvSpPr/>
          <p:nvPr/>
        </p:nvSpPr>
        <p:spPr>
          <a:xfrm>
            <a:off x="4723588" y="3323150"/>
            <a:ext cx="568364" cy="5683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14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166BB3-0174-C62F-82D0-FD42D0F23A5A}"/>
              </a:ext>
            </a:extLst>
          </p:cNvPr>
          <p:cNvSpPr/>
          <p:nvPr/>
        </p:nvSpPr>
        <p:spPr>
          <a:xfrm>
            <a:off x="5021488" y="3888634"/>
            <a:ext cx="2175068" cy="923364"/>
          </a:xfrm>
          <a:custGeom>
            <a:avLst/>
            <a:gdLst>
              <a:gd name="connsiteX0" fmla="*/ 0 w 2175068"/>
              <a:gd name="connsiteY0" fmla="*/ 0 h 923364"/>
              <a:gd name="connsiteX1" fmla="*/ 522966 w 2175068"/>
              <a:gd name="connsiteY1" fmla="*/ 439696 h 923364"/>
              <a:gd name="connsiteX2" fmla="*/ 1485701 w 2175068"/>
              <a:gd name="connsiteY2" fmla="*/ 538629 h 923364"/>
              <a:gd name="connsiteX3" fmla="*/ 2175068 w 2175068"/>
              <a:gd name="connsiteY3" fmla="*/ 923364 h 92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068" h="923364" extrusionOk="0">
                <a:moveTo>
                  <a:pt x="0" y="0"/>
                </a:moveTo>
                <a:cubicBezTo>
                  <a:pt x="129411" y="173405"/>
                  <a:pt x="275734" y="352582"/>
                  <a:pt x="522966" y="439696"/>
                </a:cubicBezTo>
                <a:cubicBezTo>
                  <a:pt x="803798" y="512528"/>
                  <a:pt x="1218975" y="435152"/>
                  <a:pt x="1485701" y="538629"/>
                </a:cubicBezTo>
                <a:cubicBezTo>
                  <a:pt x="1748745" y="634073"/>
                  <a:pt x="2058714" y="863789"/>
                  <a:pt x="2175068" y="923364"/>
                </a:cubicBezTo>
              </a:path>
            </a:pathLst>
          </a:custGeom>
          <a:noFill/>
          <a:ln w="19050">
            <a:solidFill>
              <a:srgbClr val="FF149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042513265">
                  <a:custGeom>
                    <a:avLst/>
                    <a:gdLst>
                      <a:gd name="connsiteX0" fmla="*/ 0 w 2656114"/>
                      <a:gd name="connsiteY0" fmla="*/ 0 h 1219200"/>
                      <a:gd name="connsiteX1" fmla="*/ 638628 w 2656114"/>
                      <a:gd name="connsiteY1" fmla="*/ 580571 h 1219200"/>
                      <a:gd name="connsiteX2" fmla="*/ 1814285 w 2656114"/>
                      <a:gd name="connsiteY2" fmla="*/ 711200 h 1219200"/>
                      <a:gd name="connsiteX3" fmla="*/ 2656114 w 2656114"/>
                      <a:gd name="connsiteY3" fmla="*/ 121920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6114" h="1219200">
                        <a:moveTo>
                          <a:pt x="0" y="0"/>
                        </a:moveTo>
                        <a:cubicBezTo>
                          <a:pt x="168123" y="231019"/>
                          <a:pt x="336247" y="462038"/>
                          <a:pt x="638628" y="580571"/>
                        </a:cubicBezTo>
                        <a:cubicBezTo>
                          <a:pt x="941009" y="699104"/>
                          <a:pt x="1478037" y="604762"/>
                          <a:pt x="1814285" y="711200"/>
                        </a:cubicBezTo>
                        <a:cubicBezTo>
                          <a:pt x="2150533" y="817638"/>
                          <a:pt x="2518228" y="1134533"/>
                          <a:pt x="2656114" y="121920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0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429000" y="214856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본론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1" y="215170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서론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 PRESENTATION </a:t>
              </a:r>
              <a:r>
                <a:rPr lang="en-US" altLang="ko-KR" sz="400" kern="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Enjoy your stylish business and campus life with BIZCAM</a:t>
              </a:r>
              <a:endPara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3F522D1C-8B25-3E8C-45AF-46934078D1E3}"/>
                </a:ext>
              </a:extLst>
            </p:cNvPr>
            <p:cNvSpPr/>
            <p:nvPr/>
          </p:nvSpPr>
          <p:spPr>
            <a:xfrm>
              <a:off x="5886449" y="213521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결론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AA32BCE-0FB1-588E-9F7B-8B6E8EE92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9" y="995404"/>
            <a:ext cx="2184171" cy="585785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D35214E-91CE-85E9-AD61-7ADE13960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" b="1"/>
          <a:stretch/>
        </p:blipFill>
        <p:spPr>
          <a:xfrm>
            <a:off x="2507267" y="985572"/>
            <a:ext cx="3960765" cy="586259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AC2BD92-9DBA-C64A-4780-D8C55BF29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156" y="979749"/>
            <a:ext cx="3847412" cy="58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0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pic>
        <p:nvPicPr>
          <p:cNvPr id="3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681C9682-E409-DA22-673E-766A1586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1358739" y="4236175"/>
            <a:ext cx="796838" cy="11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autifulsoup 모듈 - Dev-hwon's blog">
            <a:extLst>
              <a:ext uri="{FF2B5EF4-FFF2-40B4-BE49-F238E27FC236}">
                <a16:creationId xmlns:a16="http://schemas.microsoft.com/office/drawing/2014/main" id="{05BE2C84-01CB-06D4-87F8-C47BF65F5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904476" y="2140080"/>
            <a:ext cx="1641878" cy="72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6F758-DA51-3BE5-5AFC-3F2C4246FD45}"/>
              </a:ext>
            </a:extLst>
          </p:cNvPr>
          <p:cNvGrpSpPr/>
          <p:nvPr/>
        </p:nvGrpSpPr>
        <p:grpSpPr>
          <a:xfrm>
            <a:off x="1477756" y="3143973"/>
            <a:ext cx="635348" cy="834745"/>
            <a:chOff x="5294313" y="1590403"/>
            <a:chExt cx="834745" cy="8347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F456B36-AC70-377A-D74E-7D68BDC60A27}"/>
                </a:ext>
              </a:extLst>
            </p:cNvPr>
            <p:cNvSpPr/>
            <p:nvPr/>
          </p:nvSpPr>
          <p:spPr>
            <a:xfrm flipH="1">
              <a:off x="5657537" y="1590403"/>
              <a:ext cx="54150" cy="8347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7351F9-C4E3-8AD4-2AEB-1A7100F8E1A6}"/>
                </a:ext>
              </a:extLst>
            </p:cNvPr>
            <p:cNvSpPr/>
            <p:nvPr/>
          </p:nvSpPr>
          <p:spPr>
            <a:xfrm rot="5400000" flipH="1">
              <a:off x="5684611" y="1563327"/>
              <a:ext cx="54150" cy="8347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데이터 수집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이미지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556D6-5BCF-1442-A796-DCF300697735}"/>
              </a:ext>
            </a:extLst>
          </p:cNvPr>
          <p:cNvSpPr txBox="1"/>
          <p:nvPr/>
        </p:nvSpPr>
        <p:spPr>
          <a:xfrm>
            <a:off x="600490" y="1489992"/>
            <a:ext cx="2195720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사용모듈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AC8A2-179D-5733-3D2B-8F3F01576431}"/>
              </a:ext>
            </a:extLst>
          </p:cNvPr>
          <p:cNvSpPr txBox="1"/>
          <p:nvPr/>
        </p:nvSpPr>
        <p:spPr>
          <a:xfrm>
            <a:off x="3423794" y="1489992"/>
            <a:ext cx="4649541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크롤링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DDA29-A1BE-4818-F5A0-31C601E80BE4}"/>
              </a:ext>
            </a:extLst>
          </p:cNvPr>
          <p:cNvSpPr txBox="1"/>
          <p:nvPr/>
        </p:nvSpPr>
        <p:spPr>
          <a:xfrm>
            <a:off x="8700919" y="1489992"/>
            <a:ext cx="3111744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최종폴더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20E48-66AD-40CA-2E4A-34EAC01EF08E}"/>
              </a:ext>
            </a:extLst>
          </p:cNvPr>
          <p:cNvSpPr txBox="1"/>
          <p:nvPr/>
        </p:nvSpPr>
        <p:spPr>
          <a:xfrm>
            <a:off x="3929593" y="2730382"/>
            <a:ext cx="176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Kaggle</a:t>
            </a:r>
            <a:endParaRPr lang="ko-KR" altLang="en-US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D3BDF2-873D-BAB3-AE79-4588674378D6}"/>
              </a:ext>
            </a:extLst>
          </p:cNvPr>
          <p:cNvGrpSpPr/>
          <p:nvPr/>
        </p:nvGrpSpPr>
        <p:grpSpPr>
          <a:xfrm>
            <a:off x="9094483" y="2958889"/>
            <a:ext cx="2509634" cy="681965"/>
            <a:chOff x="9090066" y="2391807"/>
            <a:chExt cx="2490211" cy="690512"/>
          </a:xfrm>
        </p:grpSpPr>
        <p:pic>
          <p:nvPicPr>
            <p:cNvPr id="26" name="그래픽 25" descr="열린 폴더 단색으로 채워진">
              <a:extLst>
                <a:ext uri="{FF2B5EF4-FFF2-40B4-BE49-F238E27FC236}">
                  <a16:creationId xmlns:a16="http://schemas.microsoft.com/office/drawing/2014/main" id="{BCCB0891-C5E0-3278-BE9B-A989EA36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93635E-79B6-B810-2909-60DFB3CFD114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Tteokbokki</a:t>
              </a:r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3695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BB79D8-4364-AE39-65DA-E1260AEABAE6}"/>
              </a:ext>
            </a:extLst>
          </p:cNvPr>
          <p:cNvGrpSpPr/>
          <p:nvPr/>
        </p:nvGrpSpPr>
        <p:grpSpPr>
          <a:xfrm>
            <a:off x="9094481" y="3492226"/>
            <a:ext cx="2166522" cy="681965"/>
            <a:chOff x="9090066" y="2391807"/>
            <a:chExt cx="2149755" cy="690512"/>
          </a:xfrm>
        </p:grpSpPr>
        <p:pic>
          <p:nvPicPr>
            <p:cNvPr id="29" name="그래픽 28" descr="열린 폴더 단색으로 채워진">
              <a:extLst>
                <a:ext uri="{FF2B5EF4-FFF2-40B4-BE49-F238E27FC236}">
                  <a16:creationId xmlns:a16="http://schemas.microsoft.com/office/drawing/2014/main" id="{8469E870-E208-86EF-3736-A8930030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F97DC4-A619-C65E-D6B0-CA575AEA0387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Pasta 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3562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2F4274-7CB9-D4E1-41CA-FA18AD2AB84B}"/>
              </a:ext>
            </a:extLst>
          </p:cNvPr>
          <p:cNvGrpSpPr/>
          <p:nvPr/>
        </p:nvGrpSpPr>
        <p:grpSpPr>
          <a:xfrm>
            <a:off x="9094481" y="4025563"/>
            <a:ext cx="2166522" cy="681965"/>
            <a:chOff x="9090066" y="2391807"/>
            <a:chExt cx="2149755" cy="690512"/>
          </a:xfrm>
        </p:grpSpPr>
        <p:pic>
          <p:nvPicPr>
            <p:cNvPr id="32" name="그래픽 31" descr="열린 폴더 단색으로 채워진">
              <a:extLst>
                <a:ext uri="{FF2B5EF4-FFF2-40B4-BE49-F238E27FC236}">
                  <a16:creationId xmlns:a16="http://schemas.microsoft.com/office/drawing/2014/main" id="{2B1E6475-3BDE-4BD1-2EA0-19C0C228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D7E2-C527-128E-F089-4877EF2B2C46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Sushi 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3650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596953-3A32-8D34-2A88-5B0C934A2231}"/>
              </a:ext>
            </a:extLst>
          </p:cNvPr>
          <p:cNvGrpSpPr/>
          <p:nvPr/>
        </p:nvGrpSpPr>
        <p:grpSpPr>
          <a:xfrm>
            <a:off x="9094481" y="2425552"/>
            <a:ext cx="2166522" cy="582630"/>
            <a:chOff x="9090066" y="2391807"/>
            <a:chExt cx="2149755" cy="589932"/>
          </a:xfrm>
        </p:grpSpPr>
        <p:pic>
          <p:nvPicPr>
            <p:cNvPr id="41" name="그래픽 40" descr="열린 폴더 단색으로 채워진">
              <a:extLst>
                <a:ext uri="{FF2B5EF4-FFF2-40B4-BE49-F238E27FC236}">
                  <a16:creationId xmlns:a16="http://schemas.microsoft.com/office/drawing/2014/main" id="{4E5A8C6A-F5C6-72A6-96DC-E78C12C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F17FDC-5AC8-6350-177E-BCA603A3F7CA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73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Pizza 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4813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B04CC1-0145-27C1-628C-E6D208E5B0D3}"/>
              </a:ext>
            </a:extLst>
          </p:cNvPr>
          <p:cNvGrpSpPr/>
          <p:nvPr/>
        </p:nvGrpSpPr>
        <p:grpSpPr>
          <a:xfrm>
            <a:off x="9094481" y="4558900"/>
            <a:ext cx="2166522" cy="681965"/>
            <a:chOff x="9090066" y="2391807"/>
            <a:chExt cx="2149755" cy="690512"/>
          </a:xfrm>
        </p:grpSpPr>
        <p:pic>
          <p:nvPicPr>
            <p:cNvPr id="44" name="그래픽 43" descr="열린 폴더 단색으로 채워진">
              <a:extLst>
                <a:ext uri="{FF2B5EF4-FFF2-40B4-BE49-F238E27FC236}">
                  <a16:creationId xmlns:a16="http://schemas.microsoft.com/office/drawing/2014/main" id="{1D2308DF-F1D4-1B5D-AA75-8BE8A433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9F309-1E64-4FFC-3476-120C5F85AC43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Burger 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4024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69AACC-5379-7994-1138-6C327273D90B}"/>
              </a:ext>
            </a:extLst>
          </p:cNvPr>
          <p:cNvGrpSpPr/>
          <p:nvPr/>
        </p:nvGrpSpPr>
        <p:grpSpPr>
          <a:xfrm>
            <a:off x="9094483" y="5092235"/>
            <a:ext cx="2509634" cy="681965"/>
            <a:chOff x="9090066" y="2391807"/>
            <a:chExt cx="2490211" cy="690512"/>
          </a:xfrm>
        </p:grpSpPr>
        <p:pic>
          <p:nvPicPr>
            <p:cNvPr id="47" name="그래픽 46" descr="열린 폴더 단색으로 채워진">
              <a:extLst>
                <a:ext uri="{FF2B5EF4-FFF2-40B4-BE49-F238E27FC236}">
                  <a16:creationId xmlns:a16="http://schemas.microsoft.com/office/drawing/2014/main" id="{ABF18F23-C4D3-C988-44C6-F3160667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B4E916-44AF-06C7-05F5-5FB4EA87083D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Porkcutlet</a:t>
              </a:r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4756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8CA8A63A-BC04-BF74-2A9F-20D71AA852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87" y="2695321"/>
            <a:ext cx="1155210" cy="77709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F33036E-1521-C98F-CCD5-D214CE0E44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20" y="3758807"/>
            <a:ext cx="1240908" cy="95963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842B65FB-864D-4020-63D2-A81F292344D4}"/>
              </a:ext>
            </a:extLst>
          </p:cNvPr>
          <p:cNvGrpSpPr/>
          <p:nvPr/>
        </p:nvGrpSpPr>
        <p:grpSpPr>
          <a:xfrm>
            <a:off x="9094482" y="1892215"/>
            <a:ext cx="2218708" cy="681965"/>
            <a:chOff x="9090066" y="2391807"/>
            <a:chExt cx="2201537" cy="690512"/>
          </a:xfrm>
        </p:grpSpPr>
        <p:pic>
          <p:nvPicPr>
            <p:cNvPr id="60" name="그래픽 59" descr="열린 폴더 단색으로 채워진">
              <a:extLst>
                <a:ext uri="{FF2B5EF4-FFF2-40B4-BE49-F238E27FC236}">
                  <a16:creationId xmlns:a16="http://schemas.microsoft.com/office/drawing/2014/main" id="{DC830BD2-4FDA-4D25-92AF-78610FAF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9A1DA3-1269-77AE-35FA-5701ABC1FBE0}"/>
                </a:ext>
              </a:extLst>
            </p:cNvPr>
            <p:cNvSpPr txBox="1"/>
            <p:nvPr/>
          </p:nvSpPr>
          <p:spPr>
            <a:xfrm>
              <a:off x="9731780" y="2490215"/>
              <a:ext cx="1559823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Chicken </a:t>
              </a:r>
              <a:r>
                <a:rPr lang="en-US" altLang="ko-KR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3580</a:t>
              </a:r>
              <a:r>
                <a:rPr lang="ko-KR" altLang="en-US" sz="1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CCA92B-732F-C9FA-7F30-4ECB6A5A4908}"/>
              </a:ext>
            </a:extLst>
          </p:cNvPr>
          <p:cNvGrpSpPr/>
          <p:nvPr/>
        </p:nvGrpSpPr>
        <p:grpSpPr>
          <a:xfrm>
            <a:off x="2889891" y="3616876"/>
            <a:ext cx="544529" cy="503510"/>
            <a:chOff x="2788672" y="3616876"/>
            <a:chExt cx="544529" cy="503510"/>
          </a:xfrm>
        </p:grpSpPr>
        <p:sp>
          <p:nvSpPr>
            <p:cNvPr id="1025" name="이등변 삼각형 1024">
              <a:extLst>
                <a:ext uri="{FF2B5EF4-FFF2-40B4-BE49-F238E27FC236}">
                  <a16:creationId xmlns:a16="http://schemas.microsoft.com/office/drawing/2014/main" id="{B996A28B-2E53-4BC5-524F-3554E20998A1}"/>
                </a:ext>
              </a:extLst>
            </p:cNvPr>
            <p:cNvSpPr/>
            <p:nvPr/>
          </p:nvSpPr>
          <p:spPr>
            <a:xfrm rot="5400000">
              <a:off x="2948645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이등변 삼각형 1026">
              <a:extLst>
                <a:ext uri="{FF2B5EF4-FFF2-40B4-BE49-F238E27FC236}">
                  <a16:creationId xmlns:a16="http://schemas.microsoft.com/office/drawing/2014/main" id="{9A2883AE-7606-921E-4BB4-48628203EF12}"/>
                </a:ext>
              </a:extLst>
            </p:cNvPr>
            <p:cNvSpPr/>
            <p:nvPr/>
          </p:nvSpPr>
          <p:spPr>
            <a:xfrm rot="5400000">
              <a:off x="2809182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이등변 삼각형 1028">
              <a:extLst>
                <a:ext uri="{FF2B5EF4-FFF2-40B4-BE49-F238E27FC236}">
                  <a16:creationId xmlns:a16="http://schemas.microsoft.com/office/drawing/2014/main" id="{AECE4914-A5DC-106F-9038-17328C4643D3}"/>
                </a:ext>
              </a:extLst>
            </p:cNvPr>
            <p:cNvSpPr/>
            <p:nvPr/>
          </p:nvSpPr>
          <p:spPr>
            <a:xfrm rot="5400000">
              <a:off x="2669718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B37D76-0813-C0CB-5F6A-915A45680445}"/>
              </a:ext>
            </a:extLst>
          </p:cNvPr>
          <p:cNvGrpSpPr/>
          <p:nvPr/>
        </p:nvGrpSpPr>
        <p:grpSpPr>
          <a:xfrm>
            <a:off x="8148714" y="3616876"/>
            <a:ext cx="544529" cy="503510"/>
            <a:chOff x="8402418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8562391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8422928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8283464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46" name="그림 1045">
            <a:extLst>
              <a:ext uri="{FF2B5EF4-FFF2-40B4-BE49-F238E27FC236}">
                <a16:creationId xmlns:a16="http://schemas.microsoft.com/office/drawing/2014/main" id="{AACDF394-B8E6-F94D-80BF-C800B0410F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7467" y="3098297"/>
            <a:ext cx="873406" cy="87340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ED2792-C6CA-4953-CF75-6970865DEE6D}"/>
              </a:ext>
            </a:extLst>
          </p:cNvPr>
          <p:cNvGrpSpPr/>
          <p:nvPr/>
        </p:nvGrpSpPr>
        <p:grpSpPr>
          <a:xfrm>
            <a:off x="8286370" y="5655441"/>
            <a:ext cx="3526294" cy="1125209"/>
            <a:chOff x="9250102" y="2441624"/>
            <a:chExt cx="2330175" cy="1139312"/>
          </a:xfrm>
        </p:grpSpPr>
        <p:pic>
          <p:nvPicPr>
            <p:cNvPr id="24" name="그래픽 23" descr="열린 폴더 단색으로 채워진">
              <a:extLst>
                <a:ext uri="{FF2B5EF4-FFF2-40B4-BE49-F238E27FC236}">
                  <a16:creationId xmlns:a16="http://schemas.microsoft.com/office/drawing/2014/main" id="{B02973C5-A332-E155-05C5-3039BD1C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50102" y="2441624"/>
              <a:ext cx="504389" cy="5899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DA84C-12A8-98D1-8A2D-33B75125EB14}"/>
                </a:ext>
              </a:extLst>
            </p:cNvPr>
            <p:cNvSpPr txBox="1"/>
            <p:nvPr/>
          </p:nvSpPr>
          <p:spPr>
            <a:xfrm>
              <a:off x="9731780" y="2490216"/>
              <a:ext cx="1848497" cy="1090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Train</a:t>
              </a:r>
              <a:r>
                <a:rPr lang="en-US" altLang="ko-KR" sz="3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en-US" altLang="ko-KR" sz="3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28,080</a:t>
              </a:r>
              <a:r>
                <a:rPr lang="ko-KR" altLang="en-US" sz="32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장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534A4C1-109F-D62F-39DB-314229A6033C}"/>
              </a:ext>
            </a:extLst>
          </p:cNvPr>
          <p:cNvSpPr txBox="1"/>
          <p:nvPr/>
        </p:nvSpPr>
        <p:spPr>
          <a:xfrm>
            <a:off x="4159225" y="4819739"/>
            <a:ext cx="341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Import</a:t>
            </a:r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pPr algn="ctr"/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CV,</a:t>
            </a:r>
            <a:r>
              <a:rPr lang="ko-KR" altLang="en-US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OS,</a:t>
            </a:r>
            <a:r>
              <a:rPr lang="ko-KR" altLang="en-US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SHUTIL, 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55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결과물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(Model)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9" name="그림 18" descr="그룹, 여러개이(가) 표시된 사진&#10;&#10;자동 생성된 설명">
            <a:extLst>
              <a:ext uri="{FF2B5EF4-FFF2-40B4-BE49-F238E27FC236}">
                <a16:creationId xmlns:a16="http://schemas.microsoft.com/office/drawing/2014/main" id="{7B6848E0-0C67-DDA8-F949-8DDBE2615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" y="1042848"/>
            <a:ext cx="7344413" cy="5078983"/>
          </a:xfrm>
          <a:prstGeom prst="rect">
            <a:avLst/>
          </a:prstGeom>
        </p:spPr>
      </p:pic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52626144-2F21-E562-61B3-987087B9B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02415" y="1158499"/>
            <a:ext cx="914400" cy="914400"/>
          </a:xfrm>
          <a:prstGeom prst="rect">
            <a:avLst/>
          </a:prstGeom>
        </p:spPr>
      </p:pic>
      <p:pic>
        <p:nvPicPr>
          <p:cNvPr id="25" name="그래픽 24" descr="확인 표시 단색으로 채워진">
            <a:extLst>
              <a:ext uri="{FF2B5EF4-FFF2-40B4-BE49-F238E27FC236}">
                <a16:creationId xmlns:a16="http://schemas.microsoft.com/office/drawing/2014/main" id="{EB81BFF5-D09C-4E9B-12C9-7ABE24C3E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8957" y="28875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D1FACF-F059-499D-354A-6043D46D3DD5}"/>
              </a:ext>
            </a:extLst>
          </p:cNvPr>
          <p:cNvSpPr txBox="1"/>
          <p:nvPr/>
        </p:nvSpPr>
        <p:spPr>
          <a:xfrm>
            <a:off x="8437420" y="1746703"/>
            <a:ext cx="2985991" cy="2281476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MobileNet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Lr(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학습률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= 0.00001</a:t>
            </a:r>
          </a:p>
          <a:p>
            <a:pPr marL="514350" indent="-514350">
              <a:buAutoNum type="arabicPeriod"/>
            </a:pP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은닉층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3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Epochs = 50</a:t>
            </a:r>
          </a:p>
          <a:p>
            <a:pPr marL="514350" indent="-514350">
              <a:buAutoNum type="arabicPeriod"/>
            </a:pPr>
            <a:r>
              <a:rPr lang="en-US" altLang="ko-KR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Batch_size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= 128</a:t>
            </a:r>
            <a:endParaRPr lang="en-US" altLang="ko-KR" sz="1600" dirty="0">
              <a:solidFill>
                <a:schemeClr val="accent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Train = 99.72</a:t>
            </a:r>
          </a:p>
          <a:p>
            <a:r>
              <a:rPr lang="en-US" altLang="ko-KR" sz="2000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Val = </a:t>
            </a:r>
            <a:r>
              <a:rPr lang="en-US" altLang="ko-KR" sz="2800" b="1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96.72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7857F3-D97A-FC4A-927B-47FD1DAD56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/>
          <a:stretch/>
        </p:blipFill>
        <p:spPr>
          <a:xfrm>
            <a:off x="8219544" y="4178288"/>
            <a:ext cx="3303539" cy="1994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BAD39-09A4-33E4-B0D2-97847A0EBBF1}"/>
              </a:ext>
            </a:extLst>
          </p:cNvPr>
          <p:cNvSpPr txBox="1"/>
          <p:nvPr/>
        </p:nvSpPr>
        <p:spPr>
          <a:xfrm>
            <a:off x="9125249" y="1342958"/>
            <a:ext cx="1500673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최종모델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BEC66B-5DCE-B205-9906-7D3FE353F18D}"/>
              </a:ext>
            </a:extLst>
          </p:cNvPr>
          <p:cNvGrpSpPr/>
          <p:nvPr/>
        </p:nvGrpSpPr>
        <p:grpSpPr>
          <a:xfrm>
            <a:off x="7732726" y="3518452"/>
            <a:ext cx="544529" cy="503510"/>
            <a:chOff x="8402418" y="3616876"/>
            <a:chExt cx="544529" cy="503510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68BEFA0-9E88-6BCA-DF23-9B556D0DF3DE}"/>
                </a:ext>
              </a:extLst>
            </p:cNvPr>
            <p:cNvSpPr/>
            <p:nvPr/>
          </p:nvSpPr>
          <p:spPr>
            <a:xfrm rot="5400000">
              <a:off x="8562391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2EFFC9AB-2942-32C7-BEC4-C5A099C337D2}"/>
                </a:ext>
              </a:extLst>
            </p:cNvPr>
            <p:cNvSpPr/>
            <p:nvPr/>
          </p:nvSpPr>
          <p:spPr>
            <a:xfrm rot="5400000">
              <a:off x="8422928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03FEE13-8B37-9898-CC54-BCF817F0F40A}"/>
                </a:ext>
              </a:extLst>
            </p:cNvPr>
            <p:cNvSpPr/>
            <p:nvPr/>
          </p:nvSpPr>
          <p:spPr>
            <a:xfrm rot="5400000">
              <a:off x="8283464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162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데이터 수집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텍스트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46698E-D8E8-9A56-09F8-FEEE4928E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041"/>
          <a:stretch/>
        </p:blipFill>
        <p:spPr>
          <a:xfrm>
            <a:off x="3610021" y="1272784"/>
            <a:ext cx="3718579" cy="461034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B80C1F-A228-3C13-E520-C48E52515B72}"/>
              </a:ext>
            </a:extLst>
          </p:cNvPr>
          <p:cNvSpPr/>
          <p:nvPr/>
        </p:nvSpPr>
        <p:spPr>
          <a:xfrm>
            <a:off x="4023359" y="1403432"/>
            <a:ext cx="889603" cy="22240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145EED-0E7F-9A40-7F4D-B63722E36F6C}"/>
              </a:ext>
            </a:extLst>
          </p:cNvPr>
          <p:cNvSpPr/>
          <p:nvPr/>
        </p:nvSpPr>
        <p:spPr>
          <a:xfrm>
            <a:off x="4023359" y="2038228"/>
            <a:ext cx="2501326" cy="2355437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14250D-C766-4E55-0D21-F16AFA5CA3B2}"/>
              </a:ext>
            </a:extLst>
          </p:cNvPr>
          <p:cNvSpPr/>
          <p:nvPr/>
        </p:nvSpPr>
        <p:spPr>
          <a:xfrm>
            <a:off x="4023358" y="4519761"/>
            <a:ext cx="2841515" cy="275672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DBA3DE-7B08-55F5-E34E-6E751B5EB484}"/>
              </a:ext>
            </a:extLst>
          </p:cNvPr>
          <p:cNvSpPr/>
          <p:nvPr/>
        </p:nvSpPr>
        <p:spPr>
          <a:xfrm>
            <a:off x="3610020" y="5093451"/>
            <a:ext cx="603411" cy="215008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D00C23A-F2A0-41C2-6958-74DCC4FB3EFC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>
            <a:off x="4912962" y="1514633"/>
            <a:ext cx="3955731" cy="634402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D3D4BC3-C6C7-8A6F-3C10-B4F74767B7BD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 flipV="1">
            <a:off x="6524685" y="3076512"/>
            <a:ext cx="2344008" cy="139435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46774-AB6D-224B-97F5-3BCFC8DCDA4B}"/>
              </a:ext>
            </a:extLst>
          </p:cNvPr>
          <p:cNvCxnSpPr>
            <a:cxnSpLocks/>
            <a:stCxn id="37" idx="3"/>
            <a:endCxn id="57" idx="1"/>
          </p:cNvCxnSpPr>
          <p:nvPr/>
        </p:nvCxnSpPr>
        <p:spPr>
          <a:xfrm flipV="1">
            <a:off x="6864873" y="4057842"/>
            <a:ext cx="2010424" cy="599755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7FF45A4-07FC-0BF3-31B2-5BCCAF782A30}"/>
              </a:ext>
            </a:extLst>
          </p:cNvPr>
          <p:cNvCxnSpPr>
            <a:cxnSpLocks/>
            <a:stCxn id="38" idx="3"/>
            <a:endCxn id="58" idx="1"/>
          </p:cNvCxnSpPr>
          <p:nvPr/>
        </p:nvCxnSpPr>
        <p:spPr>
          <a:xfrm flipV="1">
            <a:off x="4213431" y="5075003"/>
            <a:ext cx="4661866" cy="125952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FA17CF9-A9EF-5857-B8D5-40EB9B4DE688}"/>
              </a:ext>
            </a:extLst>
          </p:cNvPr>
          <p:cNvSpPr txBox="1"/>
          <p:nvPr/>
        </p:nvSpPr>
        <p:spPr>
          <a:xfrm>
            <a:off x="8868693" y="1964369"/>
            <a:ext cx="22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인스타그램 계정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094200-0CB5-30D1-EBFA-B2416E4B5364}"/>
              </a:ext>
            </a:extLst>
          </p:cNvPr>
          <p:cNvSpPr txBox="1"/>
          <p:nvPr/>
        </p:nvSpPr>
        <p:spPr>
          <a:xfrm>
            <a:off x="8868693" y="2891846"/>
            <a:ext cx="249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Contents(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게시글 본문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686F64-0ACA-5C6C-4ABD-3B7F8DD01FA0}"/>
              </a:ext>
            </a:extLst>
          </p:cNvPr>
          <p:cNvSpPr txBox="1"/>
          <p:nvPr/>
        </p:nvSpPr>
        <p:spPr>
          <a:xfrm>
            <a:off x="8875297" y="3873176"/>
            <a:ext cx="24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Tags(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게시글 해시태그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C39424-E70E-100C-CA4F-0D007C21679A}"/>
              </a:ext>
            </a:extLst>
          </p:cNvPr>
          <p:cNvSpPr txBox="1"/>
          <p:nvPr/>
        </p:nvSpPr>
        <p:spPr>
          <a:xfrm>
            <a:off x="8875297" y="4890337"/>
            <a:ext cx="175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Likes(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좋아요수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B0CD80-24C1-D4C8-B696-9878FCF606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54" r="45048" b="6786"/>
          <a:stretch/>
        </p:blipFill>
        <p:spPr>
          <a:xfrm>
            <a:off x="690401" y="1773238"/>
            <a:ext cx="2894581" cy="36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데이터 수집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텍스트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A9270-D863-0F6A-F1CF-6ED63433DA86}"/>
              </a:ext>
            </a:extLst>
          </p:cNvPr>
          <p:cNvSpPr txBox="1"/>
          <p:nvPr/>
        </p:nvSpPr>
        <p:spPr>
          <a:xfrm>
            <a:off x="8906871" y="224690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ID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차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8E3C0-C6BE-E22C-7597-6002747B47CB}"/>
              </a:ext>
            </a:extLst>
          </p:cNvPr>
          <p:cNvSpPr txBox="1"/>
          <p:nvPr/>
        </p:nvSpPr>
        <p:spPr>
          <a:xfrm>
            <a:off x="8863500" y="3219776"/>
            <a:ext cx="22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Followers(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팔로워수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87915-C4B1-4317-5A11-F554B3CBB0B4}"/>
              </a:ext>
            </a:extLst>
          </p:cNvPr>
          <p:cNvSpPr txBox="1"/>
          <p:nvPr/>
        </p:nvSpPr>
        <p:spPr>
          <a:xfrm>
            <a:off x="8863500" y="4468050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Post_num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게시글수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2C5F1B-1EEE-2C6D-CFFF-87F278330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643" y="1249637"/>
            <a:ext cx="6281172" cy="47375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94D67A-D170-BC9F-151B-0C01113B70FE}"/>
              </a:ext>
            </a:extLst>
          </p:cNvPr>
          <p:cNvSpPr/>
          <p:nvPr/>
        </p:nvSpPr>
        <p:spPr>
          <a:xfrm>
            <a:off x="3053166" y="1573754"/>
            <a:ext cx="477847" cy="17108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669637-342D-A2BD-E20C-8DF6A5FA21D0}"/>
              </a:ext>
            </a:extLst>
          </p:cNvPr>
          <p:cNvSpPr/>
          <p:nvPr/>
        </p:nvSpPr>
        <p:spPr>
          <a:xfrm>
            <a:off x="3806102" y="1557830"/>
            <a:ext cx="477847" cy="17108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26DC2E-9510-E122-201E-576B0D2B314B}"/>
              </a:ext>
            </a:extLst>
          </p:cNvPr>
          <p:cNvSpPr/>
          <p:nvPr/>
        </p:nvSpPr>
        <p:spPr>
          <a:xfrm>
            <a:off x="3053166" y="1303440"/>
            <a:ext cx="1087383" cy="247034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63F312-94CB-4B35-8B5E-41C0FEF56884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4140549" y="1426957"/>
            <a:ext cx="4766322" cy="1004617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F6C03E-231D-6958-3DBA-5283A9EA1D47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4283949" y="1643371"/>
            <a:ext cx="4579551" cy="1761071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C6A45F-3BFD-F246-0F36-D91CAB9B690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3531013" y="1659295"/>
            <a:ext cx="5332487" cy="2993421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34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Title:</a:t>
            </a: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Font :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강원교육모두체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gmarket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결과물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(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DataFrame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79D77-8231-6E64-D554-7522D726E569}"/>
              </a:ext>
            </a:extLst>
          </p:cNvPr>
          <p:cNvSpPr txBox="1"/>
          <p:nvPr/>
        </p:nvSpPr>
        <p:spPr>
          <a:xfrm>
            <a:off x="367102" y="1342958"/>
            <a:ext cx="7024297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4" name="표 33">
            <a:extLst>
              <a:ext uri="{FF2B5EF4-FFF2-40B4-BE49-F238E27FC236}">
                <a16:creationId xmlns:a16="http://schemas.microsoft.com/office/drawing/2014/main" id="{EB76049D-6E46-7413-832C-AF37196C8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94938"/>
              </p:ext>
            </p:extLst>
          </p:nvPr>
        </p:nvGraphicFramePr>
        <p:xfrm>
          <a:off x="367099" y="1794939"/>
          <a:ext cx="7024301" cy="42778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2145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685359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2866797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345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변수이름</a:t>
                      </a:r>
                    </a:p>
                  </a:txBody>
                  <a:tcPr anchor="ctr">
                    <a:solidFill>
                      <a:srgbClr val="FF14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전처리방향</a:t>
                      </a:r>
                    </a:p>
                  </a:txBody>
                  <a:tcPr anchor="ctr">
                    <a:solidFill>
                      <a:srgbClr val="FF14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FF1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Category(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음식이름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ID(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인스타그램 계정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Post_num</a:t>
                      </a:r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게시글수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Followers(</a:t>
                      </a:r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팔로워수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Contents(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게시글 본문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정규표현식으로 특수문자 삭제</a:t>
                      </a: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Tags(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게시글 해시태그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정규표현식으로 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#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을 기준으로 추출</a:t>
                      </a: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Tags_sum</a:t>
                      </a:r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(Tags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 수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999275"/>
                  </a:ext>
                </a:extLst>
              </a:tr>
              <a:tr h="32666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Tags_count</a:t>
                      </a:r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빈도수 태그와 중복 수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4690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Tags_rate</a:t>
                      </a:r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 중복 비율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altLang="ko-KR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Tags_count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en-US" altLang="ko-KR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Tags_sum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)*100</a:t>
                      </a:r>
                      <a:endParaRPr lang="ko-KR" alt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177156"/>
                  </a:ext>
                </a:extLst>
              </a:tr>
              <a:tr h="570275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Likes(</a:t>
                      </a:r>
                      <a:r>
                        <a:rPr lang="ko-KR" alt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좋아요수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‘가장 먼저 </a:t>
                      </a:r>
                      <a:r>
                        <a:rPr lang="ko-KR" altLang="en-US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좋아요를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눌러보세요’ → </a:t>
                      </a:r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'</a:t>
                      </a:r>
                      <a:r>
                        <a:rPr lang="en-US" altLang="ko-KR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oo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님이 좋아합니다’ → </a:t>
                      </a:r>
                      <a:r>
                        <a:rPr lang="en-US" altLang="ko-KR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</a:t>
                      </a:r>
                      <a:r>
                        <a:rPr lang="ko-KR" altLang="en-US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여러명이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좋아합니다’ → </a:t>
                      </a:r>
                      <a:r>
                        <a:rPr lang="ko-KR" altLang="en-US" sz="900" dirty="0" err="1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중간값으로</a:t>
                      </a: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대체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87280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Scaled_likes</a:t>
                      </a:r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(Likes 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정규화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37317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Contents_len</a:t>
                      </a:r>
                      <a:r>
                        <a:rPr 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(Contents</a:t>
                      </a:r>
                      <a:r>
                        <a:rPr lang="ko-KR" altLang="en-US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 글자수</a:t>
                      </a:r>
                      <a:r>
                        <a:rPr lang="en-US" altLang="ko-KR" sz="9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en-US" sz="9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3874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F9EBDFB-B3D6-BCAF-4EEE-F046918BB930}"/>
              </a:ext>
            </a:extLst>
          </p:cNvPr>
          <p:cNvSpPr txBox="1"/>
          <p:nvPr/>
        </p:nvSpPr>
        <p:spPr>
          <a:xfrm>
            <a:off x="9125249" y="1342958"/>
            <a:ext cx="1500673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최종데이터셋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F85A3C-ADF2-BCC0-4E07-A254E17F2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563" y="1787488"/>
            <a:ext cx="3381585" cy="25634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CEB386-F0F2-D832-5738-EE4F153BAD46}"/>
              </a:ext>
            </a:extLst>
          </p:cNvPr>
          <p:cNvSpPr txBox="1"/>
          <p:nvPr/>
        </p:nvSpPr>
        <p:spPr>
          <a:xfrm>
            <a:off x="8183564" y="4350954"/>
            <a:ext cx="3381584" cy="1055608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13,330</a:t>
            </a:r>
            <a:r>
              <a:rPr lang="ko-KR" altLang="en-US" sz="2800" b="1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ko-KR" altLang="en-US" sz="2000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데이터</a:t>
            </a:r>
            <a:endParaRPr lang="en-US" altLang="ko-KR" sz="2000" dirty="0">
              <a:solidFill>
                <a:srgbClr val="FF149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800" b="1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</a:t>
            </a:r>
            <a:r>
              <a:rPr lang="ko-KR" altLang="en-US" sz="2800" b="1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ko-KR" altLang="en-US" sz="2000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변수 및 파생변수</a:t>
            </a:r>
            <a:endParaRPr lang="en-US" altLang="ko-KR" sz="2000" dirty="0">
              <a:solidFill>
                <a:srgbClr val="FF149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D8C71-16BA-4766-2A1C-C9EE0C5E6B73}"/>
              </a:ext>
            </a:extLst>
          </p:cNvPr>
          <p:cNvGrpSpPr/>
          <p:nvPr/>
        </p:nvGrpSpPr>
        <p:grpSpPr>
          <a:xfrm>
            <a:off x="7555576" y="3616876"/>
            <a:ext cx="544529" cy="503510"/>
            <a:chOff x="2788672" y="3616876"/>
            <a:chExt cx="544529" cy="503510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1CD2EBE2-0B97-E61A-126A-8454651A38EA}"/>
                </a:ext>
              </a:extLst>
            </p:cNvPr>
            <p:cNvSpPr/>
            <p:nvPr/>
          </p:nvSpPr>
          <p:spPr>
            <a:xfrm rot="5400000">
              <a:off x="2948645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4610E5F-F838-8D0E-A57D-AF0407B4B7FD}"/>
                </a:ext>
              </a:extLst>
            </p:cNvPr>
            <p:cNvSpPr/>
            <p:nvPr/>
          </p:nvSpPr>
          <p:spPr>
            <a:xfrm rot="5400000">
              <a:off x="2809182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31EAFF69-8691-A1FB-6B61-13677C138DE5}"/>
                </a:ext>
              </a:extLst>
            </p:cNvPr>
            <p:cNvSpPr/>
            <p:nvPr/>
          </p:nvSpPr>
          <p:spPr>
            <a:xfrm rot="5400000">
              <a:off x="2669718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64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요즘 인스타 트렌드는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en-US" altLang="ko-KR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이렇게 해보세요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954965"/>
            <a:ext cx="11772898" cy="1434717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08BE6-970B-B376-1399-A7287CD3FE38}"/>
              </a:ext>
            </a:extLst>
          </p:cNvPr>
          <p:cNvSpPr/>
          <p:nvPr/>
        </p:nvSpPr>
        <p:spPr>
          <a:xfrm>
            <a:off x="202923" y="3586336"/>
            <a:ext cx="11772898" cy="266206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44245" y="3454780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75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음식별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 분석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8BD4D5-7139-0406-04F5-F5B431C3DFB9}"/>
              </a:ext>
            </a:extLst>
          </p:cNvPr>
          <p:cNvGrpSpPr/>
          <p:nvPr/>
        </p:nvGrpSpPr>
        <p:grpSpPr>
          <a:xfrm>
            <a:off x="1290004" y="1432511"/>
            <a:ext cx="3208504" cy="523220"/>
            <a:chOff x="490533" y="1432511"/>
            <a:chExt cx="320850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15D8D5-CC62-B2E1-109B-F482548B0F9B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치킨 현황 분석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03F3E16-5FE1-6606-5077-AD83310DBB37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F2326C4-967C-76C8-8724-F77DC3508C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66FC33C-11B2-3205-8990-803C8914E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527908"/>
            <a:ext cx="3389911" cy="44428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DD15B1-68BC-A8AB-8F11-4F8B014AE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1" y="1527908"/>
            <a:ext cx="3600021" cy="4397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08D417-CBD4-23D7-CAC4-B0C2A6FE1DEE}"/>
              </a:ext>
            </a:extLst>
          </p:cNvPr>
          <p:cNvSpPr txBox="1"/>
          <p:nvPr/>
        </p:nvSpPr>
        <p:spPr>
          <a:xfrm>
            <a:off x="484674" y="2994632"/>
            <a:ext cx="481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검색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빈도수 상위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위의 해시태그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0202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맛스타그램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먹스타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맞팔</a:t>
            </a:r>
            <a:endParaRPr lang="en-US" altLang="ko-KR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7B9A5-054E-440B-F4B6-EF8446AE5336}"/>
              </a:ext>
            </a:extLst>
          </p:cNvPr>
          <p:cNvSpPr txBox="1"/>
          <p:nvPr/>
        </p:nvSpPr>
        <p:spPr>
          <a:xfrm>
            <a:off x="1290004" y="200148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태그가 가장 많이 사용되었을까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381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3C6466-83D2-7DD8-D1EB-9F076549A16C}"/>
              </a:ext>
            </a:extLst>
          </p:cNvPr>
          <p:cNvSpPr txBox="1"/>
          <p:nvPr/>
        </p:nvSpPr>
        <p:spPr>
          <a:xfrm>
            <a:off x="1290004" y="200148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태그가 가장 많이 사용되었을까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484674" y="2994632"/>
            <a:ext cx="515105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검색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빈도수 상위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위의 해시태그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0202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맛스타그램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먹스타</a:t>
            </a: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맞팔</a:t>
            </a:r>
            <a:endParaRPr lang="en-US" altLang="ko-KR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모든 카테고리에서 음식과 상관없이 나온 태그를 제외</a:t>
            </a:r>
            <a:endParaRPr lang="en-US" altLang="ko-KR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치맥</a:t>
            </a:r>
            <a:r>
              <a:rPr lang="en-US" altLang="ko-KR" sz="2800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맥주 야식</a:t>
            </a:r>
            <a:r>
              <a:rPr lang="en-US" altLang="ko-KR" sz="2800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800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불금</a:t>
            </a:r>
            <a:r>
              <a:rPr lang="en-US" altLang="ko-KR" sz="2800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800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후라이드</a:t>
            </a:r>
            <a:endParaRPr lang="en-US" altLang="ko-KR" sz="2800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누구나홀딱반한닭</a:t>
            </a:r>
            <a:endParaRPr lang="en-US" altLang="ko-KR" sz="2800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22B55D-69DF-D799-FCF7-13F623D05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1631352"/>
            <a:ext cx="6397627" cy="2726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4BE22A-B316-75C7-425E-ECD2D2F82F25}"/>
              </a:ext>
            </a:extLst>
          </p:cNvPr>
          <p:cNvSpPr txBox="1"/>
          <p:nvPr/>
        </p:nvSpPr>
        <p:spPr>
          <a:xfrm>
            <a:off x="5290581" y="4470942"/>
            <a:ext cx="66852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불용어</a:t>
            </a:r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리스트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["#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", 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먹스타그램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맛스타그램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치킨맛집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맛집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좋아요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먹스타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치킨추천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치킨스타그램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맞팔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소통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일상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데일리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일상스타그램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술스타그램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 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좋아요반사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','#daily','#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치킨먹방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']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0CA9F1-01AB-F595-D07D-40F5C8F45899}"/>
              </a:ext>
            </a:extLst>
          </p:cNvPr>
          <p:cNvGrpSpPr/>
          <p:nvPr/>
        </p:nvGrpSpPr>
        <p:grpSpPr>
          <a:xfrm>
            <a:off x="1290004" y="1432511"/>
            <a:ext cx="3208504" cy="523220"/>
            <a:chOff x="490533" y="1432511"/>
            <a:chExt cx="3208504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5784F9-5A46-6CB5-1F65-78707F6A20E7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치킨 현황 분석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C12C1EB-ACFC-09B3-0DEB-BB1174D1A581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246EC3E-983A-9E01-E898-9D10E64C3911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5C9AE3-3BAF-7B58-535C-5EAFBCDF2E8C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음식별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 분석 </a:t>
            </a:r>
          </a:p>
        </p:txBody>
      </p:sp>
    </p:spTree>
    <p:extLst>
      <p:ext uri="{BB962C8B-B14F-4D97-AF65-F5344CB8AC3E}">
        <p14:creationId xmlns:p14="http://schemas.microsoft.com/office/powerpoint/2010/main" val="195937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2580" cy="320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트렌드 분석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7E12B-D22A-11C7-4C3B-D6E7A6235239}"/>
              </a:ext>
            </a:extLst>
          </p:cNvPr>
          <p:cNvGrpSpPr/>
          <p:nvPr/>
        </p:nvGrpSpPr>
        <p:grpSpPr>
          <a:xfrm>
            <a:off x="1359697" y="1432511"/>
            <a:ext cx="3208504" cy="954107"/>
            <a:chOff x="490533" y="1432511"/>
            <a:chExt cx="3208504" cy="95410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63486-C6F5-7001-146E-1D47484C87D3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2022 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음식 트렌드 현황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3C64B44-6355-3EE7-D885-6FF10B2111AD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A7FEE5F-2E65-74BC-D23C-08A73E3145BA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2" name="그룹 4101">
            <a:extLst>
              <a:ext uri="{FF2B5EF4-FFF2-40B4-BE49-F238E27FC236}">
                <a16:creationId xmlns:a16="http://schemas.microsoft.com/office/drawing/2014/main" id="{22EFA1BF-FAF3-D958-ADEC-B2BFDE3397E2}"/>
              </a:ext>
            </a:extLst>
          </p:cNvPr>
          <p:cNvGrpSpPr/>
          <p:nvPr/>
        </p:nvGrpSpPr>
        <p:grpSpPr>
          <a:xfrm>
            <a:off x="919655" y="2002462"/>
            <a:ext cx="4154905" cy="4013123"/>
            <a:chOff x="1074821" y="2002462"/>
            <a:chExt cx="4154905" cy="401312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EF2A82-A80B-0F1D-6482-721E9DF07DC0}"/>
                </a:ext>
              </a:extLst>
            </p:cNvPr>
            <p:cNvSpPr/>
            <p:nvPr/>
          </p:nvSpPr>
          <p:spPr>
            <a:xfrm>
              <a:off x="1074821" y="2002462"/>
              <a:ext cx="4154905" cy="4013123"/>
            </a:xfrm>
            <a:prstGeom prst="rect">
              <a:avLst/>
            </a:prstGeom>
            <a:ln>
              <a:solidFill>
                <a:srgbClr val="FF149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E7AA73-3299-25D4-A184-2C0E0470AAC4}"/>
                </a:ext>
              </a:extLst>
            </p:cNvPr>
            <p:cNvSpPr/>
            <p:nvPr/>
          </p:nvSpPr>
          <p:spPr>
            <a:xfrm>
              <a:off x="1497185" y="2166935"/>
              <a:ext cx="389272" cy="295323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419C023-4204-AA3A-C7DE-7631CBD00161}"/>
                </a:ext>
              </a:extLst>
            </p:cNvPr>
            <p:cNvGrpSpPr/>
            <p:nvPr/>
          </p:nvGrpSpPr>
          <p:grpSpPr>
            <a:xfrm>
              <a:off x="1967915" y="2149593"/>
              <a:ext cx="1301159" cy="462809"/>
              <a:chOff x="2690190" y="484966"/>
              <a:chExt cx="1683027" cy="939622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1E9FD6-F2E0-7512-8EFF-385B1E76CC6E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687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Sushi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E58631B-BA6A-E199-4EC7-92C10D8B300B}"/>
                  </a:ext>
                </a:extLst>
              </p:cNvPr>
              <p:cNvSpPr txBox="1"/>
              <p:nvPr/>
            </p:nvSpPr>
            <p:spPr>
              <a:xfrm>
                <a:off x="2690190" y="862208"/>
                <a:ext cx="1683027" cy="56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6419FDA-7330-3163-4D9E-482387F4B9A4}"/>
                </a:ext>
              </a:extLst>
            </p:cNvPr>
            <p:cNvSpPr/>
            <p:nvPr/>
          </p:nvSpPr>
          <p:spPr>
            <a:xfrm>
              <a:off x="4536921" y="2279656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75BF10B-7354-12D7-E93F-8579D56F4328}"/>
                </a:ext>
              </a:extLst>
            </p:cNvPr>
            <p:cNvSpPr/>
            <p:nvPr/>
          </p:nvSpPr>
          <p:spPr>
            <a:xfrm>
              <a:off x="4685062" y="2276510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타원형 55">
              <a:extLst>
                <a:ext uri="{FF2B5EF4-FFF2-40B4-BE49-F238E27FC236}">
                  <a16:creationId xmlns:a16="http://schemas.microsoft.com/office/drawing/2014/main" id="{76970879-C1BF-35B7-88EC-CDA52A3409A9}"/>
                </a:ext>
              </a:extLst>
            </p:cNvPr>
            <p:cNvSpPr/>
            <p:nvPr/>
          </p:nvSpPr>
          <p:spPr>
            <a:xfrm rot="16200000">
              <a:off x="1903732" y="5169432"/>
              <a:ext cx="193644" cy="267026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3776942-5772-B261-AC13-C666DE8C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185" y="5211205"/>
              <a:ext cx="284275" cy="19364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006F2D2-70C1-2672-E3EC-4169EBFE5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887" y="5220139"/>
              <a:ext cx="267026" cy="212727"/>
            </a:xfrm>
            <a:prstGeom prst="rect">
              <a:avLst/>
            </a:prstGeom>
          </p:spPr>
        </p:pic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E5C6426-A3C3-59B5-EA41-2F27EA251754}"/>
                </a:ext>
              </a:extLst>
            </p:cNvPr>
            <p:cNvSpPr/>
            <p:nvPr/>
          </p:nvSpPr>
          <p:spPr>
            <a:xfrm>
              <a:off x="4392903" y="2276510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C4D2654-CC5B-562F-EF06-2A716F833518}"/>
                </a:ext>
              </a:extLst>
            </p:cNvPr>
            <p:cNvSpPr/>
            <p:nvPr/>
          </p:nvSpPr>
          <p:spPr>
            <a:xfrm rot="10800000">
              <a:off x="4504919" y="5220134"/>
              <a:ext cx="267027" cy="314941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502F805-16FF-B931-B7A8-A78BAF5F57FD}"/>
                </a:ext>
              </a:extLst>
            </p:cNvPr>
            <p:cNvGrpSpPr/>
            <p:nvPr/>
          </p:nvGrpSpPr>
          <p:grpSpPr>
            <a:xfrm>
              <a:off x="1393704" y="5472994"/>
              <a:ext cx="1981392" cy="462810"/>
              <a:chOff x="3025453" y="484966"/>
              <a:chExt cx="2562896" cy="939623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118ABB-C158-1C5F-6043-F043DEAFEE8B}"/>
                  </a:ext>
                </a:extLst>
              </p:cNvPr>
              <p:cNvSpPr txBox="1"/>
              <p:nvPr/>
            </p:nvSpPr>
            <p:spPr>
              <a:xfrm>
                <a:off x="3066965" y="484966"/>
                <a:ext cx="1683026" cy="687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233 Likes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7F309E-E8C6-B5A7-FE74-8D4889162272}"/>
                  </a:ext>
                </a:extLst>
              </p:cNvPr>
              <p:cNvSpPr txBox="1"/>
              <p:nvPr/>
            </p:nvSpPr>
            <p:spPr>
              <a:xfrm>
                <a:off x="3025453" y="862210"/>
                <a:ext cx="2562896" cy="562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오마카세</a:t>
                </a:r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저녁 </a:t>
                </a:r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사시미</a:t>
                </a:r>
                <a:endPara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pic>
          <p:nvPicPr>
            <p:cNvPr id="4096" name="Picture 2" descr="대전 관저동 초밥집,  스시니배로 (가성비갑, 그냥 무조건 추천)">
              <a:extLst>
                <a:ext uri="{FF2B5EF4-FFF2-40B4-BE49-F238E27FC236}">
                  <a16:creationId xmlns:a16="http://schemas.microsoft.com/office/drawing/2014/main" id="{D04EBA91-FAAE-1C77-A4D3-4C426D01E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782" y="2479480"/>
              <a:ext cx="3248164" cy="2722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그림 4099">
            <a:extLst>
              <a:ext uri="{FF2B5EF4-FFF2-40B4-BE49-F238E27FC236}">
                <a16:creationId xmlns:a16="http://schemas.microsoft.com/office/drawing/2014/main" id="{7B4BE9BF-AD4E-92C7-54BD-D2E7EF336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018" y="1432511"/>
            <a:ext cx="6656645" cy="3692959"/>
          </a:xfrm>
          <a:prstGeom prst="rect">
            <a:avLst/>
          </a:prstGeom>
        </p:spPr>
      </p:pic>
      <p:sp>
        <p:nvSpPr>
          <p:cNvPr id="4101" name="TextBox 4100">
            <a:extLst>
              <a:ext uri="{FF2B5EF4-FFF2-40B4-BE49-F238E27FC236}">
                <a16:creationId xmlns:a16="http://schemas.microsoft.com/office/drawing/2014/main" id="{3954D1C7-4F14-F1CA-8199-627BF5D104E8}"/>
              </a:ext>
            </a:extLst>
          </p:cNvPr>
          <p:cNvSpPr txBox="1"/>
          <p:nvPr/>
        </p:nvSpPr>
        <p:spPr>
          <a:xfrm>
            <a:off x="5118140" y="5074893"/>
            <a:ext cx="6456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음식별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상위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좋아요수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데이터셋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카테고리에서 사용된 해시태그의 개수는 총 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4568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endParaRPr lang="en-US" altLang="ko-KR" sz="12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스시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카테고리에서 사용된 해시태그의 개수는 총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4559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endParaRPr lang="en-US" altLang="ko-KR" sz="1200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돈까스</a:t>
            </a:r>
            <a:r>
              <a:rPr lang="ko-KR" altLang="en-US" sz="1200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카테고리에서 사용된 해시태그의 개수는 총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4219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79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673C8CD-0E72-6101-2290-C9CD4E4048BC}"/>
              </a:ext>
            </a:extLst>
          </p:cNvPr>
          <p:cNvSpPr/>
          <p:nvPr/>
        </p:nvSpPr>
        <p:spPr>
          <a:xfrm>
            <a:off x="977404" y="3126869"/>
            <a:ext cx="1412870" cy="1412870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스시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D90507-8621-2F57-5A85-7A3BCF3A0213}"/>
              </a:ext>
            </a:extLst>
          </p:cNvPr>
          <p:cNvSpPr/>
          <p:nvPr/>
        </p:nvSpPr>
        <p:spPr>
          <a:xfrm>
            <a:off x="977404" y="4570790"/>
            <a:ext cx="1412870" cy="1412870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돈까스</a:t>
            </a:r>
            <a:endParaRPr lang="en-US" altLang="ko-KR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4BEEB4A-20CB-741A-2FBB-80C691763517}"/>
              </a:ext>
            </a:extLst>
          </p:cNvPr>
          <p:cNvGrpSpPr/>
          <p:nvPr/>
        </p:nvGrpSpPr>
        <p:grpSpPr>
          <a:xfrm>
            <a:off x="977404" y="1682545"/>
            <a:ext cx="10237192" cy="1412870"/>
            <a:chOff x="977404" y="1713999"/>
            <a:chExt cx="10237192" cy="141287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2C3571-2E13-88A4-853D-F6AD6F2331D3}"/>
                </a:ext>
              </a:extLst>
            </p:cNvPr>
            <p:cNvSpPr/>
            <p:nvPr/>
          </p:nvSpPr>
          <p:spPr>
            <a:xfrm>
              <a:off x="977404" y="1713999"/>
              <a:ext cx="1412870" cy="1412870"/>
            </a:xfrm>
            <a:prstGeom prst="rect">
              <a:avLst/>
            </a:prstGeom>
            <a:solidFill>
              <a:srgbClr val="FFC0CB"/>
            </a:solidFill>
            <a:ln>
              <a:solidFill>
                <a:srgbClr val="FFC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치킨</a:t>
              </a:r>
              <a:endParaRPr lang="en-US" altLang="ko-KR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D7213E9-AC95-D9BC-B340-35D732990BE0}"/>
                </a:ext>
              </a:extLst>
            </p:cNvPr>
            <p:cNvSpPr/>
            <p:nvPr/>
          </p:nvSpPr>
          <p:spPr>
            <a:xfrm>
              <a:off x="2390274" y="1713999"/>
              <a:ext cx="4668252" cy="1412870"/>
            </a:xfrm>
            <a:prstGeom prst="rect">
              <a:avLst/>
            </a:prstGeom>
            <a:solidFill>
              <a:schemeClr val="bg2">
                <a:lumMod val="90000"/>
                <a:alpha val="7843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저녁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야식</a:t>
              </a:r>
              <a:endPara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떡볶이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맥주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소주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라면</a:t>
              </a:r>
              <a:endPara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604704-7844-BA8A-EB8E-5EDEFD8DB184}"/>
                </a:ext>
              </a:extLst>
            </p:cNvPr>
            <p:cNvSpPr/>
            <p:nvPr/>
          </p:nvSpPr>
          <p:spPr>
            <a:xfrm>
              <a:off x="7058526" y="1713999"/>
              <a:ext cx="4156070" cy="1412870"/>
            </a:xfrm>
            <a:prstGeom prst="rect">
              <a:avLst/>
            </a:prstGeom>
            <a:solidFill>
              <a:srgbClr val="FF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술과 함께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먹는 경우가 대다수</a:t>
              </a: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BHC,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교촌</a:t>
              </a:r>
              <a:endPara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FE927D-EE0B-0AC8-3D5A-9B782851D769}"/>
              </a:ext>
            </a:extLst>
          </p:cNvPr>
          <p:cNvSpPr/>
          <p:nvPr/>
        </p:nvSpPr>
        <p:spPr>
          <a:xfrm>
            <a:off x="2390274" y="3126466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점심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 err="1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사시미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우동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사케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F546C-E8E1-2304-26B0-1FDFE80E916A}"/>
              </a:ext>
            </a:extLst>
          </p:cNvPr>
          <p:cNvSpPr/>
          <p:nvPr/>
        </p:nvSpPr>
        <p:spPr>
          <a:xfrm>
            <a:off x="2390274" y="4570589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점심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떡볶이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우동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쫄면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새우튀김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1D25DB-2E76-7DB6-CEA2-2B41BC30FFFC}"/>
              </a:ext>
            </a:extLst>
          </p:cNvPr>
          <p:cNvSpPr/>
          <p:nvPr/>
        </p:nvSpPr>
        <p:spPr>
          <a:xfrm>
            <a:off x="7058526" y="3139959"/>
            <a:ext cx="4156070" cy="1412870"/>
          </a:xfrm>
          <a:prstGeom prst="rect">
            <a:avLst/>
          </a:prstGeom>
          <a:solidFill>
            <a:srgbClr val="FF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점심</a:t>
            </a:r>
            <a:r>
              <a:rPr lang="en-US" altLang="ko-KR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저녁메뉴로 소비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다른 메뉴와 함께 술안주로도 선호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오마카세열풍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</a:t>
            </a:r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통해 고급화를 추구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B6A869F-1718-63FB-E6F7-FD3284D276EC}"/>
              </a:ext>
            </a:extLst>
          </p:cNvPr>
          <p:cNvSpPr/>
          <p:nvPr/>
        </p:nvSpPr>
        <p:spPr>
          <a:xfrm>
            <a:off x="7058526" y="4597373"/>
            <a:ext cx="4156070" cy="1412870"/>
          </a:xfrm>
          <a:prstGeom prst="rect">
            <a:avLst/>
          </a:prstGeom>
          <a:solidFill>
            <a:srgbClr val="FF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일식과 경양식으로 나누어짐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주로 </a:t>
            </a:r>
            <a:r>
              <a:rPr lang="ko-KR" altLang="en-US" sz="2000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점심 혼밥 메뉴</a:t>
            </a:r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소비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712E3-FC4B-DA18-0B97-AA6DDC12A2D4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38097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1" y="215170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목차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 PRESENTATION </a:t>
              </a:r>
              <a:r>
                <a:rPr lang="en-US" altLang="ko-KR" sz="400" kern="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Enjoy your stylish business and campus life with BIZCAM</a:t>
              </a:r>
              <a:endPara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3A3935-B507-DD1D-D0E6-4688F350F2F9}"/>
              </a:ext>
            </a:extLst>
          </p:cNvPr>
          <p:cNvGrpSpPr/>
          <p:nvPr/>
        </p:nvGrpSpPr>
        <p:grpSpPr>
          <a:xfrm>
            <a:off x="1521609" y="1907288"/>
            <a:ext cx="9769137" cy="535725"/>
            <a:chOff x="1365219" y="1860673"/>
            <a:chExt cx="9769137" cy="53572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97A581EF-28DC-8A38-3371-83F1A1834F1C}"/>
                </a:ext>
              </a:extLst>
            </p:cNvPr>
            <p:cNvSpPr txBox="1"/>
            <p:nvPr/>
          </p:nvSpPr>
          <p:spPr>
            <a:xfrm>
              <a:off x="1365219" y="1873178"/>
              <a:ext cx="145308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01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서론</a:t>
              </a:r>
              <a:endParaRPr lang="en-US" sz="2800" dirty="0">
                <a:solidFill>
                  <a:srgbClr val="3B3B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5F624E7B-513C-FC71-9D9E-95E97C8633E7}"/>
                </a:ext>
              </a:extLst>
            </p:cNvPr>
            <p:cNvSpPr txBox="1"/>
            <p:nvPr/>
          </p:nvSpPr>
          <p:spPr>
            <a:xfrm>
              <a:off x="3898318" y="1860673"/>
              <a:ext cx="223786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02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본론</a:t>
              </a:r>
              <a:endParaRPr lang="en-US" sz="2800" dirty="0">
                <a:solidFill>
                  <a:srgbClr val="3B3B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C52A9A3E-C80B-EE74-02DD-F6E12BA62BED}"/>
                </a:ext>
              </a:extLst>
            </p:cNvPr>
            <p:cNvSpPr txBox="1"/>
            <p:nvPr/>
          </p:nvSpPr>
          <p:spPr>
            <a:xfrm>
              <a:off x="6633026" y="1860673"/>
              <a:ext cx="219463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03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본론</a:t>
              </a:r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 </a:t>
              </a: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A946B7C-574F-0112-50BF-A9AFCB3EA64B}"/>
                </a:ext>
              </a:extLst>
            </p:cNvPr>
            <p:cNvSpPr txBox="1"/>
            <p:nvPr/>
          </p:nvSpPr>
          <p:spPr>
            <a:xfrm>
              <a:off x="9030182" y="1860673"/>
              <a:ext cx="2104174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04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결론</a:t>
              </a:r>
              <a:endParaRPr lang="en-US" sz="2800" dirty="0">
                <a:solidFill>
                  <a:srgbClr val="3B3B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B4A6839E-9301-00F3-ACAE-5E5BDFFDE820}"/>
              </a:ext>
            </a:extLst>
          </p:cNvPr>
          <p:cNvSpPr txBox="1"/>
          <p:nvPr/>
        </p:nvSpPr>
        <p:spPr>
          <a:xfrm>
            <a:off x="1275580" y="2753442"/>
            <a:ext cx="3603022" cy="32880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팀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주제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2-1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주제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2-2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왜 인스타그램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2-3 Target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설정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분석 과정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3-1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분석과정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      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사용언어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분석방법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3-2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데이터 수집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3-3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결과물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(Model, DF)</a:t>
            </a: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23D1C687-4CCE-4770-BA82-90346A501F58}"/>
              </a:ext>
            </a:extLst>
          </p:cNvPr>
          <p:cNvSpPr txBox="1"/>
          <p:nvPr/>
        </p:nvSpPr>
        <p:spPr>
          <a:xfrm>
            <a:off x="6725196" y="2753442"/>
            <a:ext cx="2461376" cy="13538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통계적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1-1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필수태그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/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추가태그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모델 기반 추천 태그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2-1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AE6317D7-FEBD-BD22-CB8A-66506CDCEAE5}"/>
              </a:ext>
            </a:extLst>
          </p:cNvPr>
          <p:cNvSpPr txBox="1"/>
          <p:nvPr/>
        </p:nvSpPr>
        <p:spPr>
          <a:xfrm>
            <a:off x="4048793" y="2753442"/>
            <a:ext cx="2461376" cy="20002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음식별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1-1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치킨 해시태그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트렌드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2-1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좋아요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300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게시글 유형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3-1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피드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올리는 방법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B494AF8-977D-4CBF-5901-12797D70F1B2}"/>
              </a:ext>
            </a:extLst>
          </p:cNvPr>
          <p:cNvGrpSpPr/>
          <p:nvPr/>
        </p:nvGrpSpPr>
        <p:grpSpPr>
          <a:xfrm>
            <a:off x="1277769" y="1825312"/>
            <a:ext cx="9705522" cy="640998"/>
            <a:chOff x="1344899" y="1887177"/>
            <a:chExt cx="9705522" cy="64099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6137F19-FA0A-B41E-48FB-D6F80377CD9C}"/>
                </a:ext>
              </a:extLst>
            </p:cNvPr>
            <p:cNvCxnSpPr>
              <a:cxnSpLocks/>
            </p:cNvCxnSpPr>
            <p:nvPr/>
          </p:nvCxnSpPr>
          <p:spPr>
            <a:xfrm>
              <a:off x="1344899" y="2527257"/>
              <a:ext cx="2001078" cy="0"/>
            </a:xfrm>
            <a:prstGeom prst="line">
              <a:avLst/>
            </a:prstGeom>
            <a:ln w="25400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D4C0614-3003-CFC3-CDB5-ACE56D68F8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423" y="2528175"/>
              <a:ext cx="2001078" cy="0"/>
            </a:xfrm>
            <a:prstGeom prst="line">
              <a:avLst/>
            </a:prstGeom>
            <a:ln w="25400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884CFDD-9413-4532-E7A5-B48A04D895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99" y="2527257"/>
              <a:ext cx="2001078" cy="0"/>
            </a:xfrm>
            <a:prstGeom prst="line">
              <a:avLst/>
            </a:prstGeom>
            <a:ln w="25400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378FE5A-A12D-9ABD-8DBC-C41B5A9AC935}"/>
                </a:ext>
              </a:extLst>
            </p:cNvPr>
            <p:cNvCxnSpPr>
              <a:cxnSpLocks/>
            </p:cNvCxnSpPr>
            <p:nvPr/>
          </p:nvCxnSpPr>
          <p:spPr>
            <a:xfrm>
              <a:off x="9049343" y="2528175"/>
              <a:ext cx="2001078" cy="0"/>
            </a:xfrm>
            <a:prstGeom prst="line">
              <a:avLst/>
            </a:prstGeom>
            <a:ln w="25400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46936EB-EC67-4A84-106B-6D5D793AC904}"/>
                </a:ext>
              </a:extLst>
            </p:cNvPr>
            <p:cNvCxnSpPr>
              <a:cxnSpLocks/>
            </p:cNvCxnSpPr>
            <p:nvPr/>
          </p:nvCxnSpPr>
          <p:spPr>
            <a:xfrm>
              <a:off x="1344899" y="1887177"/>
              <a:ext cx="2001078" cy="0"/>
            </a:xfrm>
            <a:prstGeom prst="line">
              <a:avLst/>
            </a:prstGeom>
            <a:ln w="25400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50C9E93-47A3-D510-085D-316B872ADB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423" y="1888095"/>
              <a:ext cx="2001078" cy="0"/>
            </a:xfrm>
            <a:prstGeom prst="line">
              <a:avLst/>
            </a:prstGeom>
            <a:ln w="25400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0F097FC-C74D-3B44-3B80-25958EBD9CE7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99" y="1887177"/>
              <a:ext cx="2001078" cy="0"/>
            </a:xfrm>
            <a:prstGeom prst="line">
              <a:avLst/>
            </a:prstGeom>
            <a:ln w="25400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2D590D4-45F3-6BC8-1664-925EC2D9AAF2}"/>
                </a:ext>
              </a:extLst>
            </p:cNvPr>
            <p:cNvCxnSpPr>
              <a:cxnSpLocks/>
            </p:cNvCxnSpPr>
            <p:nvPr/>
          </p:nvCxnSpPr>
          <p:spPr>
            <a:xfrm>
              <a:off x="9049343" y="1888095"/>
              <a:ext cx="2001078" cy="0"/>
            </a:xfrm>
            <a:prstGeom prst="line">
              <a:avLst/>
            </a:prstGeom>
            <a:ln w="25400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bject 21">
            <a:extLst>
              <a:ext uri="{FF2B5EF4-FFF2-40B4-BE49-F238E27FC236}">
                <a16:creationId xmlns:a16="http://schemas.microsoft.com/office/drawing/2014/main" id="{B3E379AF-0600-066D-488B-CFB0D152F35E}"/>
              </a:ext>
            </a:extLst>
          </p:cNvPr>
          <p:cNvSpPr txBox="1"/>
          <p:nvPr/>
        </p:nvSpPr>
        <p:spPr>
          <a:xfrm>
            <a:off x="9181720" y="2752607"/>
            <a:ext cx="2461376" cy="7075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결론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아쉬운 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C31C3C-DD52-74FD-5D9F-88CF5B5F433A}"/>
              </a:ext>
            </a:extLst>
          </p:cNvPr>
          <p:cNvSpPr/>
          <p:nvPr/>
        </p:nvSpPr>
        <p:spPr>
          <a:xfrm>
            <a:off x="262414" y="6132150"/>
            <a:ext cx="8191047" cy="65377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DB766A7-64D0-D7E4-A3AE-60C1B38519AA}"/>
              </a:ext>
            </a:extLst>
          </p:cNvPr>
          <p:cNvSpPr/>
          <p:nvPr/>
        </p:nvSpPr>
        <p:spPr>
          <a:xfrm>
            <a:off x="251503" y="6132150"/>
            <a:ext cx="2048153" cy="65377"/>
          </a:xfrm>
          <a:prstGeom prst="rect">
            <a:avLst/>
          </a:prstGeom>
          <a:solidFill>
            <a:srgbClr val="42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BB0D94-61D4-1CC9-72FF-272826F83E68}"/>
              </a:ext>
            </a:extLst>
          </p:cNvPr>
          <p:cNvSpPr/>
          <p:nvPr/>
        </p:nvSpPr>
        <p:spPr>
          <a:xfrm>
            <a:off x="4491042" y="6132150"/>
            <a:ext cx="1444604" cy="71655"/>
          </a:xfrm>
          <a:prstGeom prst="rect">
            <a:avLst/>
          </a:prstGeom>
          <a:solidFill>
            <a:srgbClr val="42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18C75E-9487-7F9C-3875-6934079BCB7E}"/>
              </a:ext>
            </a:extLst>
          </p:cNvPr>
          <p:cNvSpPr/>
          <p:nvPr/>
        </p:nvSpPr>
        <p:spPr>
          <a:xfrm>
            <a:off x="7780466" y="6134643"/>
            <a:ext cx="1444604" cy="65377"/>
          </a:xfrm>
          <a:prstGeom prst="rect">
            <a:avLst/>
          </a:prstGeom>
          <a:solidFill>
            <a:srgbClr val="42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1DD133-6DAF-2E8D-0A62-817369B5C039}"/>
              </a:ext>
            </a:extLst>
          </p:cNvPr>
          <p:cNvSpPr/>
          <p:nvPr/>
        </p:nvSpPr>
        <p:spPr>
          <a:xfrm>
            <a:off x="11069434" y="6144182"/>
            <a:ext cx="1444604" cy="65377"/>
          </a:xfrm>
          <a:prstGeom prst="rect">
            <a:avLst/>
          </a:prstGeom>
          <a:solidFill>
            <a:srgbClr val="42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828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484674" y="1909565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/>
              <a:t>떡볶이 혹은 라면(</a:t>
            </a:r>
            <a:r>
              <a:rPr lang="ko-KR" altLang="en-US" sz="1600" dirty="0" err="1"/>
              <a:t>볶음면</a:t>
            </a:r>
            <a:r>
              <a:rPr lang="ko-KR" altLang="en-US" sz="1600" dirty="0"/>
              <a:t>) 등과 함께 </a:t>
            </a:r>
            <a:r>
              <a:rPr lang="ko-KR" altLang="en-US" sz="1600" b="1" dirty="0">
                <a:solidFill>
                  <a:srgbClr val="FF1493"/>
                </a:solidFill>
              </a:rPr>
              <a:t>다양한 조합</a:t>
            </a:r>
            <a:r>
              <a:rPr lang="ko-KR" altLang="en-US" sz="1600" dirty="0"/>
              <a:t>으로 소비될 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3D6670-4CE2-609B-06BB-FFE6E9E41FC4}"/>
              </a:ext>
            </a:extLst>
          </p:cNvPr>
          <p:cNvSpPr txBox="1"/>
          <p:nvPr/>
        </p:nvSpPr>
        <p:spPr>
          <a:xfrm>
            <a:off x="484674" y="2522273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스시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600" dirty="0"/>
              <a:t>SNS </a:t>
            </a:r>
            <a:r>
              <a:rPr lang="ko-KR" altLang="en-US" sz="1600" dirty="0"/>
              <a:t>인증 특성을 고려한다면 이러한 </a:t>
            </a:r>
            <a:r>
              <a:rPr lang="ko-KR" altLang="en-US" sz="1600" b="1" dirty="0">
                <a:solidFill>
                  <a:srgbClr val="FF1493"/>
                </a:solidFill>
              </a:rPr>
              <a:t>고급화 추세</a:t>
            </a:r>
            <a:r>
              <a:rPr lang="ko-KR" altLang="en-US" sz="1600" dirty="0"/>
              <a:t>가 더욱 가속화 될 것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83832C-AAB6-6BC0-A90C-4751689E0B4B}"/>
              </a:ext>
            </a:extLst>
          </p:cNvPr>
          <p:cNvSpPr txBox="1"/>
          <p:nvPr/>
        </p:nvSpPr>
        <p:spPr>
          <a:xfrm>
            <a:off x="484674" y="3134980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돈까스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/>
              <a:t>경양식은 추억의 맛</a:t>
            </a:r>
            <a:r>
              <a:rPr lang="en-US" altLang="ko-KR" sz="1600" dirty="0"/>
              <a:t>, </a:t>
            </a:r>
            <a:r>
              <a:rPr lang="ko-KR" altLang="en-US" sz="1600" dirty="0"/>
              <a:t>일식은 정통성을 강조하며 </a:t>
            </a:r>
            <a:r>
              <a:rPr lang="ko-KR" altLang="en-US" sz="1600" b="1" dirty="0">
                <a:solidFill>
                  <a:srgbClr val="FF1493"/>
                </a:solidFill>
              </a:rPr>
              <a:t>혼밥</a:t>
            </a:r>
            <a:r>
              <a:rPr lang="en-US" altLang="ko-KR" sz="1600" b="1" dirty="0">
                <a:solidFill>
                  <a:srgbClr val="FF1493"/>
                </a:solidFill>
              </a:rPr>
              <a:t>, </a:t>
            </a:r>
            <a:r>
              <a:rPr lang="ko-KR" altLang="en-US" sz="1600" b="1" dirty="0">
                <a:solidFill>
                  <a:srgbClr val="FF1493"/>
                </a:solidFill>
              </a:rPr>
              <a:t>점심 메뉴</a:t>
            </a:r>
            <a:r>
              <a:rPr lang="ko-KR" altLang="en-US" sz="1600" dirty="0"/>
              <a:t>로 소비될 것</a:t>
            </a:r>
            <a:endParaRPr lang="en-US" altLang="ko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D47067-C7F8-7B0E-7B42-C61B1529CEC9}"/>
              </a:ext>
            </a:extLst>
          </p:cNvPr>
          <p:cNvSpPr txBox="1"/>
          <p:nvPr/>
        </p:nvSpPr>
        <p:spPr>
          <a:xfrm>
            <a:off x="484674" y="3752893"/>
            <a:ext cx="11129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떡볶이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ko-KR" altLang="en-US" sz="1600" dirty="0" err="1"/>
              <a:t>페어링</a:t>
            </a:r>
            <a:r>
              <a:rPr lang="ko-KR" altLang="en-US" sz="1600" dirty="0"/>
              <a:t> 가능성이 높은 만큼다양한 음식과의 </a:t>
            </a:r>
            <a:r>
              <a:rPr lang="ko-KR" altLang="en-US" sz="1600" b="1" dirty="0" err="1">
                <a:solidFill>
                  <a:srgbClr val="FF1493"/>
                </a:solidFill>
              </a:rPr>
              <a:t>콜라보레이션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늘어날 것</a:t>
            </a:r>
          </a:p>
          <a:p>
            <a:pPr algn="r"/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B3824E-23D7-29FE-F8B3-378F25B87F06}"/>
              </a:ext>
            </a:extLst>
          </p:cNvPr>
          <p:cNvSpPr txBox="1"/>
          <p:nvPr/>
        </p:nvSpPr>
        <p:spPr>
          <a:xfrm>
            <a:off x="484674" y="4365601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햄버거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/>
              <a:t>"</a:t>
            </a:r>
            <a:r>
              <a:rPr lang="ko-KR" altLang="en-US" sz="1600" dirty="0" err="1"/>
              <a:t>수제"를</a:t>
            </a:r>
            <a:r>
              <a:rPr lang="ko-KR" altLang="en-US" sz="1600" dirty="0"/>
              <a:t> 강조하고 있는 만큼 </a:t>
            </a:r>
            <a:r>
              <a:rPr lang="ko-KR" altLang="en-US" sz="1600" b="1" dirty="0" err="1">
                <a:solidFill>
                  <a:srgbClr val="FF1493"/>
                </a:solidFill>
              </a:rPr>
              <a:t>수제햄버거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종류와 질 모두 증가할 것으로 예상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D6976-4947-F43B-F360-1E17747D3831}"/>
              </a:ext>
            </a:extLst>
          </p:cNvPr>
          <p:cNvSpPr txBox="1"/>
          <p:nvPr/>
        </p:nvSpPr>
        <p:spPr>
          <a:xfrm>
            <a:off x="484674" y="4978308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파스타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ko-KR" altLang="en-US" sz="1600" dirty="0"/>
              <a:t>파스타계의 변화로는 "</a:t>
            </a:r>
            <a:r>
              <a:rPr lang="ko-KR" altLang="en-US" sz="1600" b="1" dirty="0" err="1">
                <a:solidFill>
                  <a:srgbClr val="FF1493"/>
                </a:solidFill>
              </a:rPr>
              <a:t>생면"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떠오르고 있음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F1ED51-FAAE-0351-F1FC-9627409931D5}"/>
              </a:ext>
            </a:extLst>
          </p:cNvPr>
          <p:cNvSpPr txBox="1"/>
          <p:nvPr/>
        </p:nvSpPr>
        <p:spPr>
          <a:xfrm>
            <a:off x="484674" y="5588106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피자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/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식당을 언급하는 해시태그 또한 많지만 </a:t>
            </a:r>
            <a:r>
              <a:rPr lang="ko-KR" altLang="en-US" sz="1600" b="1" dirty="0">
                <a:solidFill>
                  <a:srgbClr val="FF1493"/>
                </a:solidFill>
                <a:latin typeface="Helvetica Neue"/>
              </a:rPr>
              <a:t>배달음식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으로 더울 소비될 것</a:t>
            </a:r>
            <a:endParaRPr lang="en-US" altLang="ko-KR" sz="16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2023 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음식 트렌드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BE0CA8-1DAF-F054-54B0-A59D6DA2A4FE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2057203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게시글 유형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72073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일상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5074893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일상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일상스타그램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먹스타그램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맞팔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좋아요</a:t>
            </a:r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검색한 음식과는 직접 관련이 없는 계정 소유자들 간의 </a:t>
            </a:r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소통을 위한 키워드로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166C7-23E9-7009-E44B-2FDACA040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97" y="2022596"/>
            <a:ext cx="5143184" cy="3044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9BF951-D110-C737-F99E-A2BEC638F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6" y="2022596"/>
            <a:ext cx="5214267" cy="29610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426754-21DC-6B08-6240-08B004CD028A}"/>
              </a:ext>
            </a:extLst>
          </p:cNvPr>
          <p:cNvSpPr txBox="1"/>
          <p:nvPr/>
        </p:nvSpPr>
        <p:spPr>
          <a:xfrm>
            <a:off x="6217245" y="5074893"/>
            <a:ext cx="5221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야식치킨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치킨맥주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치맥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신녀회모임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누구나홀딱반한닭</a:t>
            </a:r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검색어와 직관적으로 연관이 있고 직접적인 브랜드명이나 </a:t>
            </a:r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페어링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메뉴 관련 키워드로 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80593E-EDF6-49C8-3AD8-55BE58719712}"/>
              </a:ext>
            </a:extLst>
          </p:cNvPr>
          <p:cNvGrpSpPr/>
          <p:nvPr/>
        </p:nvGrpSpPr>
        <p:grpSpPr>
          <a:xfrm>
            <a:off x="7223672" y="1432511"/>
            <a:ext cx="3208504" cy="523220"/>
            <a:chOff x="490533" y="1432511"/>
            <a:chExt cx="320850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A0928-40E9-A4FD-0A91-CF73DEE0B61A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광고 </a:t>
              </a:r>
              <a:r>
                <a:rPr lang="en-US" altLang="ko-KR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협찬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7D1E30-C37F-C6CB-62A6-F85B065EB3F9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078CCB5-99CD-B0A3-16CF-5074229451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660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게시글 유형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72073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일상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4820759"/>
            <a:ext cx="10418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평균 좋아요 수가 더 높다</a:t>
            </a:r>
            <a:endParaRPr lang="ko-KR" altLang="en-US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본문 글자수가 더 많다</a:t>
            </a:r>
            <a:endParaRPr lang="ko-KR" altLang="en-US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endParaRPr lang="ko-KR" altLang="en-US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광고 및 협찬은 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팔로워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수가 많은 계정에서 주로 진행하기 때문에 평균 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팔로워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수가 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많은것으로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추정</a:t>
            </a: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광고 진행 시 본문 또는 태그로 쓰여야 하는 특정 스크립트가 있으므로 본문 글자수가 일상 게시물보다 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길것으로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추정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80593E-EDF6-49C8-3AD8-55BE58719712}"/>
              </a:ext>
            </a:extLst>
          </p:cNvPr>
          <p:cNvGrpSpPr/>
          <p:nvPr/>
        </p:nvGrpSpPr>
        <p:grpSpPr>
          <a:xfrm>
            <a:off x="7223672" y="1432511"/>
            <a:ext cx="3208504" cy="523220"/>
            <a:chOff x="490533" y="1432511"/>
            <a:chExt cx="320850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A0928-40E9-A4FD-0A91-CF73DEE0B61A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광고 </a:t>
              </a:r>
              <a:r>
                <a:rPr lang="en-US" altLang="ko-KR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협찬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7D1E30-C37F-C6CB-62A6-F85B065EB3F9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078CCB5-99CD-B0A3-16CF-5074229451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30E701-B0F5-888B-7C1F-9242694E363B}"/>
              </a:ext>
            </a:extLst>
          </p:cNvPr>
          <p:cNvGrpSpPr/>
          <p:nvPr/>
        </p:nvGrpSpPr>
        <p:grpSpPr>
          <a:xfrm>
            <a:off x="987147" y="2039059"/>
            <a:ext cx="10477500" cy="2593723"/>
            <a:chOff x="999576" y="1336325"/>
            <a:chExt cx="10477500" cy="2593723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54B6D40D-BF0A-B17A-7E33-812D50EAD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576" y="1336325"/>
              <a:ext cx="4593357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평균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좋아요수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: </a:t>
              </a:r>
              <a:r>
                <a:rPr kumimoji="0" lang="ko-KR" altLang="ko-KR" sz="2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42.5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평균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본문글자수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182.2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평균 사용된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태그수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평균 </a:t>
              </a:r>
              <a:r>
                <a:rPr lang="ko-KR" altLang="en-US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팔로워</a:t>
              </a:r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수 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1362.0</a:t>
              </a:r>
              <a:endParaRPr lang="ko-KR" altLang="ko-KR" sz="24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3" name="Rectangle 1">
              <a:extLst>
                <a:ext uri="{FF2B5EF4-FFF2-40B4-BE49-F238E27FC236}">
                  <a16:creationId xmlns:a16="http://schemas.microsoft.com/office/drawing/2014/main" id="{18D68C4B-A932-D068-A49D-94E0DE6DF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075" y="1336325"/>
              <a:ext cx="5334001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평균 좋아요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74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</a:t>
              </a:r>
              <a:r>
                <a:rPr lang="ko-KR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평균 </a:t>
              </a:r>
              <a:r>
                <a:rPr lang="ko-KR" altLang="ko-KR" dirty="0" err="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본문글자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355.4</a:t>
              </a:r>
              <a:r>
                <a:rPr lang="ko-KR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평균 사용된 태그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lang="en-US" altLang="ko-KR" sz="24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평균 </a:t>
              </a:r>
              <a:r>
                <a:rPr lang="ko-KR" altLang="en-US" dirty="0" err="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팔로워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수 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1362.0</a:t>
              </a:r>
              <a:endParaRPr lang="ko-KR" altLang="ko-KR" sz="24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A620E5F-9482-AD08-DE9F-9165FD3A7B8D}"/>
              </a:ext>
            </a:extLst>
          </p:cNvPr>
          <p:cNvGrpSpPr/>
          <p:nvPr/>
        </p:nvGrpSpPr>
        <p:grpSpPr>
          <a:xfrm>
            <a:off x="5524808" y="2400758"/>
            <a:ext cx="1168428" cy="1722268"/>
            <a:chOff x="12803164" y="942709"/>
            <a:chExt cx="1168428" cy="1722268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CAA7A112-F0D1-29C0-0A8C-65070F37D446}"/>
                </a:ext>
              </a:extLst>
            </p:cNvPr>
            <p:cNvSpPr/>
            <p:nvPr/>
          </p:nvSpPr>
          <p:spPr>
            <a:xfrm rot="16200000">
              <a:off x="12419987" y="1325886"/>
              <a:ext cx="1722268" cy="955914"/>
            </a:xfrm>
            <a:prstGeom prst="triangle">
              <a:avLst/>
            </a:prstGeom>
            <a:solidFill>
              <a:srgbClr val="FF1493"/>
            </a:solidFill>
            <a:ln w="28575">
              <a:solidFill>
                <a:srgbClr val="FF14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BDF6564D-67DA-613B-CB12-0AAA34FBF931}"/>
                </a:ext>
              </a:extLst>
            </p:cNvPr>
            <p:cNvSpPr/>
            <p:nvPr/>
          </p:nvSpPr>
          <p:spPr>
            <a:xfrm rot="16200000">
              <a:off x="12632501" y="1325886"/>
              <a:ext cx="1722268" cy="955914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095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요즘 인스타 트렌드는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이렇게 해보세요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954965"/>
            <a:ext cx="11772898" cy="268780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08BE6-970B-B376-1399-A7287CD3FE38}"/>
              </a:ext>
            </a:extLst>
          </p:cNvPr>
          <p:cNvSpPr/>
          <p:nvPr/>
        </p:nvSpPr>
        <p:spPr>
          <a:xfrm>
            <a:off x="202923" y="4904101"/>
            <a:ext cx="11772898" cy="134429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44245" y="3506826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84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통계적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상관분석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2979843"/>
            <a:ext cx="10638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likes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수와 가장 연관이 있는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~~</a:t>
            </a:r>
          </a:p>
          <a:p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우리의 생각과는 반대로 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followers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수가 많이 </a:t>
            </a:r>
            <a:r>
              <a:rPr lang="ko-KR" altLang="en-US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중요했었다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-&gt; followers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수를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늘리기 위해</a:t>
            </a:r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~~</a:t>
            </a:r>
          </a:p>
          <a:p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572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필수태그와 추가태그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최종 추천 데이터셋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E24115-A230-20E4-B689-02AA7B014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9" y="2082289"/>
            <a:ext cx="10654627" cy="28199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74B2C1-5F53-DC89-E25C-1D17D168D9AB}"/>
              </a:ext>
            </a:extLst>
          </p:cNvPr>
          <p:cNvSpPr/>
          <p:nvPr/>
        </p:nvSpPr>
        <p:spPr>
          <a:xfrm>
            <a:off x="6367269" y="2082291"/>
            <a:ext cx="545730" cy="22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4689D9-9FEF-F39F-ECAD-133ECFD5D000}"/>
              </a:ext>
            </a:extLst>
          </p:cNvPr>
          <p:cNvSpPr/>
          <p:nvPr/>
        </p:nvSpPr>
        <p:spPr>
          <a:xfrm>
            <a:off x="10571746" y="2082290"/>
            <a:ext cx="844773" cy="22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5074893"/>
            <a:ext cx="10638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#Plus_Tags : 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음식별로 나온 해시태그에서 </a:t>
            </a:r>
            <a:r>
              <a:rPr lang="en-US" altLang="ko-KR" sz="1600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Essential_Tags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와는 다른 고유한 해시태그</a:t>
            </a:r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#Essential_Tags : </a:t>
            </a:r>
            <a:r>
              <a:rPr lang="ko-KR" altLang="en-US" sz="16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전체 해시태그에서 가장 빈번하게 나온 해시태그</a:t>
            </a:r>
            <a:endParaRPr lang="en-US" altLang="ko-KR" sz="1600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67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5E6C41A-A140-547D-332C-857A7C7067EB}"/>
              </a:ext>
            </a:extLst>
          </p:cNvPr>
          <p:cNvGrpSpPr/>
          <p:nvPr/>
        </p:nvGrpSpPr>
        <p:grpSpPr>
          <a:xfrm>
            <a:off x="3162672" y="374374"/>
            <a:ext cx="5866656" cy="6109251"/>
            <a:chOff x="3162672" y="374374"/>
            <a:chExt cx="5866656" cy="6109251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B6DB8D7-0FCA-5D53-46F2-71FF03771BEC}"/>
                </a:ext>
              </a:extLst>
            </p:cNvPr>
            <p:cNvSpPr/>
            <p:nvPr/>
          </p:nvSpPr>
          <p:spPr>
            <a:xfrm>
              <a:off x="3162672" y="374374"/>
              <a:ext cx="5866656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D3F595-8B7E-2339-AA01-41C339E8C933}"/>
                </a:ext>
              </a:extLst>
            </p:cNvPr>
            <p:cNvSpPr/>
            <p:nvPr/>
          </p:nvSpPr>
          <p:spPr>
            <a:xfrm>
              <a:off x="3502705" y="484966"/>
              <a:ext cx="509359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3C5F41-53CA-DCF9-6C59-F0043AB8E3AD}"/>
                </a:ext>
              </a:extLst>
            </p:cNvPr>
            <p:cNvGrpSpPr/>
            <p:nvPr/>
          </p:nvGrpSpPr>
          <p:grpSpPr>
            <a:xfrm>
              <a:off x="4177801" y="458463"/>
              <a:ext cx="1702555" cy="560955"/>
              <a:chOff x="2690190" y="484966"/>
              <a:chExt cx="1683027" cy="74524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56DC79-316B-D402-F81D-834E65305392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Finale_0121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FAD3C8-B7C8-E314-79A6-7265FBA08420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#RECOMMENDATION</a:t>
                </a:r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611BDDF-4C85-509B-FEDF-F43394C08298}"/>
                </a:ext>
              </a:extLst>
            </p:cNvPr>
            <p:cNvSpPr/>
            <p:nvPr/>
          </p:nvSpPr>
          <p:spPr>
            <a:xfrm>
              <a:off x="8484674" y="657225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66B27A-3D36-05F4-FA73-4D6225945DAC}"/>
                </a:ext>
              </a:extLst>
            </p:cNvPr>
            <p:cNvSpPr/>
            <p:nvPr/>
          </p:nvSpPr>
          <p:spPr>
            <a:xfrm>
              <a:off x="8678515" y="652419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2A85C9A0-5E32-AAA2-8840-052CBF65455E}"/>
                </a:ext>
              </a:extLst>
            </p:cNvPr>
            <p:cNvSpPr/>
            <p:nvPr/>
          </p:nvSpPr>
          <p:spPr>
            <a:xfrm rot="16200000">
              <a:off x="3941938" y="5102727"/>
              <a:ext cx="295927" cy="349401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06DE79-4053-2596-A591-2F779095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248" y="5137230"/>
              <a:ext cx="371971" cy="2959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D82BD4-B3B3-EF0B-9537-AA04907C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461" y="5150883"/>
              <a:ext cx="349401" cy="32509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0667A1D-515B-A3D8-EFDF-0A30D26BC09B}"/>
                </a:ext>
              </a:extLst>
            </p:cNvPr>
            <p:cNvSpPr/>
            <p:nvPr/>
          </p:nvSpPr>
          <p:spPr>
            <a:xfrm>
              <a:off x="8296227" y="652419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1D1B628-1F2D-9F16-9E9E-7F4CCFB115D2}"/>
                </a:ext>
              </a:extLst>
            </p:cNvPr>
            <p:cNvSpPr/>
            <p:nvPr/>
          </p:nvSpPr>
          <p:spPr>
            <a:xfrm>
              <a:off x="5901497" y="5238468"/>
              <a:ext cx="81859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E3C8F5-78CC-5215-4957-D4022DFDADDA}"/>
                </a:ext>
              </a:extLst>
            </p:cNvPr>
            <p:cNvSpPr/>
            <p:nvPr/>
          </p:nvSpPr>
          <p:spPr>
            <a:xfrm>
              <a:off x="6095338" y="5233662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3DA702-9756-9855-AFC7-D9987877B819}"/>
                </a:ext>
              </a:extLst>
            </p:cNvPr>
            <p:cNvSpPr/>
            <p:nvPr/>
          </p:nvSpPr>
          <p:spPr>
            <a:xfrm>
              <a:off x="5713050" y="5233662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BE109-28E5-0081-228A-4495295ED25F}"/>
                </a:ext>
              </a:extLst>
            </p:cNvPr>
            <p:cNvSpPr/>
            <p:nvPr/>
          </p:nvSpPr>
          <p:spPr>
            <a:xfrm>
              <a:off x="6283934" y="5241428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3B3057F-412C-6E43-DF34-9E6ACBCA8600}"/>
                </a:ext>
              </a:extLst>
            </p:cNvPr>
            <p:cNvSpPr/>
            <p:nvPr/>
          </p:nvSpPr>
          <p:spPr>
            <a:xfrm rot="10800000">
              <a:off x="8329113" y="5150879"/>
              <a:ext cx="349403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F4E2E05-F90F-4EEE-170D-563253EF73CD}"/>
                </a:ext>
              </a:extLst>
            </p:cNvPr>
            <p:cNvGrpSpPr/>
            <p:nvPr/>
          </p:nvGrpSpPr>
          <p:grpSpPr>
            <a:xfrm>
              <a:off x="3502705" y="5537306"/>
              <a:ext cx="1702555" cy="622510"/>
              <a:chOff x="2690190" y="484966"/>
              <a:chExt cx="1683027" cy="82702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9C0D51-E9EF-A2BF-6B44-EC2F6735A6A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233 Likes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8638D0-4FE2-F873-AE71-444284AFD32A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서비스 구현</a:t>
                </a:r>
                <a:endPara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FBDDF9-BEEA-2A98-E8BD-39164B3A130C}"/>
              </a:ext>
            </a:extLst>
          </p:cNvPr>
          <p:cNvGrpSpPr/>
          <p:nvPr/>
        </p:nvGrpSpPr>
        <p:grpSpPr>
          <a:xfrm>
            <a:off x="10564727" y="374374"/>
            <a:ext cx="7606746" cy="6109251"/>
            <a:chOff x="1943100" y="374374"/>
            <a:chExt cx="5160064" cy="6109251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D568A21-C021-4577-F4B9-3220361CE10B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491F55F-1279-8DE1-A355-6E38B5A998B9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1A0A17E-A45E-65DA-2F46-8B83D25C8621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560955"/>
              <a:chOff x="2690190" y="484966"/>
              <a:chExt cx="1683027" cy="74524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9DA77A-F2E0-F62E-8FA5-F47417405C66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Finale_0121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200259-1515-10B7-BE0A-51D7275A0998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Project_recommend</a:t>
                </a:r>
                <a:endPara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3DEFB12-5FBA-A403-96B7-AB250F7F89A1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5A7CFC-E4A9-40E7-A260-D6C6ABF878C2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DD487C39-C2CE-5D0D-F9CD-FA4B02505CEE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9F14B8-F7D4-D469-6A53-CF15C56F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7C284DD-08B0-1A6C-B518-00927D909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74CDC04-1EB6-8D05-0C36-11D8412F4B93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4FED2F7-78BA-FC1F-6617-C9CC8E8A6B85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3B55898-C704-948D-AAF3-8D4326A97A88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589BBA8-4B45-D0A8-6B95-701D5A0DA67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FC6C126-F589-31DE-46D0-BD2DC5DD2960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9048720-AA17-F271-DA50-E91452D64066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8A20FD4-816C-8749-C506-23CE16AEF6B1}"/>
                </a:ext>
              </a:extLst>
            </p:cNvPr>
            <p:cNvGrpSpPr/>
            <p:nvPr/>
          </p:nvGrpSpPr>
          <p:grpSpPr>
            <a:xfrm>
              <a:off x="2242179" y="5537306"/>
              <a:ext cx="1497496" cy="745621"/>
              <a:chOff x="2690190" y="484966"/>
              <a:chExt cx="1683027" cy="9905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11A823-5E31-D5EF-8442-5B3B40BB2698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1234 Likes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18AA64-2666-93D5-C9D2-4C36202D0675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스시</a:t>
                </a:r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치킨 </a:t>
                </a:r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돈까스</a:t>
                </a:r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피자 </a:t>
                </a:r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파스타 </a:t>
                </a:r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햄버거 </a:t>
                </a:r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#</a:t>
                </a:r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떡볶이</a:t>
                </a:r>
                <a:endPara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2D1E42-A038-4E90-3930-A1858537DB1B}"/>
              </a:ext>
            </a:extLst>
          </p:cNvPr>
          <p:cNvGrpSpPr/>
          <p:nvPr/>
        </p:nvGrpSpPr>
        <p:grpSpPr>
          <a:xfrm>
            <a:off x="-5979473" y="374374"/>
            <a:ext cx="7606746" cy="6109251"/>
            <a:chOff x="1943100" y="374374"/>
            <a:chExt cx="5160064" cy="610925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087C267-0593-C11F-D886-A99173E1D0FC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E874AEF-9AFE-5D60-C4B8-8102377A23BA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CD47B5C-E195-2D66-323D-02D38FA7A82D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560955"/>
              <a:chOff x="2690190" y="484966"/>
              <a:chExt cx="1683027" cy="74524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C9D3C4-397B-150E-389F-67AFC5E5353C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Finale_0121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C37D9B-312F-D938-70AD-FEEA175D0C2A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Project_recommend</a:t>
                </a:r>
                <a:endPara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5B3B929-47C5-3CDE-3A38-A89666731356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4566CED-0EAE-367A-9CB3-7486E4C7F83A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말풍선: 타원형 48">
              <a:extLst>
                <a:ext uri="{FF2B5EF4-FFF2-40B4-BE49-F238E27FC236}">
                  <a16:creationId xmlns:a16="http://schemas.microsoft.com/office/drawing/2014/main" id="{3E14CBAD-5406-2D2C-9F29-D9C046F957D5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1AD56FC-9226-5CDB-81BA-10A7DBB6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0661F59-79C4-8223-C5B8-E0A24E1D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C537463-3088-ACAC-757F-F90C58EC656C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537CB3C-55A0-F2D0-0A91-43200216743E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CFA714-18A2-0B03-23F5-298B690061D5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5AAAACE-BD08-E256-3601-9569E1AA56C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CB3E7A6-AB7F-1C62-5133-218EC3054CFA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C02EF85-705C-6EAE-5B39-F0E65A57D3AD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C2CD1F7-95DF-F9F5-ECEB-E5AA4C28D624}"/>
                </a:ext>
              </a:extLst>
            </p:cNvPr>
            <p:cNvGrpSpPr/>
            <p:nvPr/>
          </p:nvGrpSpPr>
          <p:grpSpPr>
            <a:xfrm>
              <a:off x="2242179" y="5537306"/>
              <a:ext cx="1497496" cy="560955"/>
              <a:chOff x="2690190" y="484966"/>
              <a:chExt cx="1683027" cy="745243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E6DEE3D-71E8-279F-4919-4DF3BAC4C233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233 Likes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EC9A31-8B02-5BBF-92EA-DDC158651D4D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연습삼아 해보는 만들기</a:t>
                </a:r>
                <a:endParaRPr lang="en-US" altLang="ko-KR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</p:grpSp>
      <p:pic>
        <p:nvPicPr>
          <p:cNvPr id="64" name="녹화_2023_01_25_14_29_35_409">
            <a:hlinkClick r:id="" action="ppaction://media"/>
            <a:extLst>
              <a:ext uri="{FF2B5EF4-FFF2-40B4-BE49-F238E27FC236}">
                <a16:creationId xmlns:a16="http://schemas.microsoft.com/office/drawing/2014/main" id="{72D7243A-3436-0BA9-1D36-D1ABBD961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14623" y="982140"/>
            <a:ext cx="5446745" cy="41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본론</a:t>
            </a:r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2]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요즘 인스타 트렌드는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en-US" altLang="ko-KR" sz="16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이렇게 해보세요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-4811629" y="2892180"/>
            <a:ext cx="11772898" cy="392062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53313" y="4739544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618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결론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5" y="1955731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D235C3-23E1-4A35-D77F-D5496222EC22}"/>
              </a:ext>
            </a:extLst>
          </p:cNvPr>
          <p:cNvGrpSpPr/>
          <p:nvPr/>
        </p:nvGrpSpPr>
        <p:grpSpPr>
          <a:xfrm>
            <a:off x="3200400" y="2232767"/>
            <a:ext cx="6177824" cy="3827867"/>
            <a:chOff x="3020110" y="2272474"/>
            <a:chExt cx="6177824" cy="38278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7E3476-6F09-A533-04D0-38814F409775}"/>
                </a:ext>
              </a:extLst>
            </p:cNvPr>
            <p:cNvSpPr txBox="1"/>
            <p:nvPr/>
          </p:nvSpPr>
          <p:spPr>
            <a:xfrm>
              <a:off x="3020110" y="2429912"/>
              <a:ext cx="6177824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#</a:t>
              </a:r>
              <a:r>
                <a:rPr lang="ko-KR" altLang="en-US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광고</a:t>
              </a:r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마이크로 </a:t>
              </a:r>
              <a:r>
                <a:rPr lang="ko-KR" altLang="en-US" dirty="0" err="1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인플루언서라면</a:t>
              </a:r>
              <a:r>
                <a:rPr lang="ko-KR" altLang="en-US" dirty="0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괜찮아</a:t>
              </a:r>
              <a:r>
                <a:rPr lang="en-US" altLang="ko-KR" dirty="0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!</a:t>
              </a:r>
            </a:p>
            <a:p>
              <a:pPr algn="ctr"/>
              <a:endParaRPr lang="en-US" altLang="ko-KR" dirty="0">
                <a:solidFill>
                  <a:srgbClr val="20202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#</a:t>
              </a:r>
              <a:r>
                <a:rPr lang="ko-KR" altLang="en-US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어떤 해시태그</a:t>
              </a:r>
              <a:r>
                <a:rPr lang="en-US" altLang="ko-KR" sz="2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  <a:endPara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공통적으로 사용되는 </a:t>
              </a:r>
              <a:r>
                <a:rPr lang="en-US" altLang="ko-KR" dirty="0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 </a:t>
              </a:r>
              <a:r>
                <a:rPr lang="ko-KR" altLang="en-US" dirty="0" err="1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음식별</a:t>
              </a:r>
              <a:r>
                <a:rPr lang="ko-KR" altLang="en-US" dirty="0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유니크한</a:t>
              </a:r>
              <a:endParaRPr lang="en-US" altLang="ko-KR" dirty="0">
                <a:solidFill>
                  <a:srgbClr val="20202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rgbClr val="20202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2400" b="1" i="0" dirty="0">
                  <a:solidFill>
                    <a:srgbClr val="20202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#</a:t>
              </a:r>
              <a:r>
                <a:rPr lang="ko-KR" altLang="en-US" sz="2400" b="1" i="0" dirty="0">
                  <a:solidFill>
                    <a:srgbClr val="20202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음식 트렌드</a:t>
              </a:r>
              <a:r>
                <a:rPr lang="en-US" altLang="ko-KR" sz="2400" b="1" i="0" dirty="0">
                  <a:solidFill>
                    <a:srgbClr val="20202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</a:p>
            <a:p>
              <a:pPr algn="ctr"/>
              <a:r>
                <a:rPr lang="ko-KR" altLang="en-US" i="0" dirty="0" err="1">
                  <a:solidFill>
                    <a:srgbClr val="20202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음식별</a:t>
              </a:r>
              <a:r>
                <a:rPr lang="ko-KR" altLang="en-US" i="0" dirty="0">
                  <a:solidFill>
                    <a:srgbClr val="20202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해시태그 빈도수로 확인</a:t>
              </a:r>
              <a:endParaRPr lang="en-US" altLang="ko-KR" i="0" dirty="0">
                <a:solidFill>
                  <a:srgbClr val="20202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rgbClr val="20202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2400" b="1" i="0" dirty="0">
                  <a:solidFill>
                    <a:srgbClr val="20202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#</a:t>
              </a:r>
              <a:r>
                <a:rPr lang="ko-KR" altLang="en-US" sz="2400" b="1" dirty="0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홍보효과</a:t>
              </a:r>
              <a:r>
                <a:rPr lang="en-US" altLang="ko-KR" sz="2400" b="1" dirty="0">
                  <a:solidFill>
                    <a:srgbClr val="20202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</a:p>
            <a:p>
              <a:pPr algn="ctr"/>
              <a:r>
                <a:rPr lang="ko-KR" altLang="en-US" i="0" dirty="0" err="1">
                  <a:solidFill>
                    <a:srgbClr val="20202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팔로워수가</a:t>
              </a:r>
              <a:r>
                <a:rPr lang="ko-KR" altLang="en-US" i="0" dirty="0">
                  <a:solidFill>
                    <a:srgbClr val="20202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높은</a:t>
              </a:r>
              <a:endParaRPr lang="en-US" altLang="ko-KR" sz="2400" i="0" dirty="0">
                <a:solidFill>
                  <a:srgbClr val="20202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9" name="그래픽 8" descr="Marketing">
              <a:extLst>
                <a:ext uri="{FF2B5EF4-FFF2-40B4-BE49-F238E27FC236}">
                  <a16:creationId xmlns:a16="http://schemas.microsoft.com/office/drawing/2014/main" id="{9EB11665-B8CB-08B1-4D82-7F5B24A37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24012" y="2272474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해시 태그 단색으로 채워진">
              <a:extLst>
                <a:ext uri="{FF2B5EF4-FFF2-40B4-BE49-F238E27FC236}">
                  <a16:creationId xmlns:a16="http://schemas.microsoft.com/office/drawing/2014/main" id="{838E6848-D6BA-B205-39EF-149CAF1AD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24908" y="3243630"/>
              <a:ext cx="914400" cy="914400"/>
            </a:xfrm>
            <a:prstGeom prst="rect">
              <a:avLst/>
            </a:prstGeom>
          </p:spPr>
        </p:pic>
        <p:pic>
          <p:nvPicPr>
            <p:cNvPr id="27" name="그래픽 26" descr="포크와 나이프 윤곽선">
              <a:extLst>
                <a:ext uri="{FF2B5EF4-FFF2-40B4-BE49-F238E27FC236}">
                  <a16:creationId xmlns:a16="http://schemas.microsoft.com/office/drawing/2014/main" id="{54E1872D-4423-AF37-60E0-20461F4D9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74460" y="4214786"/>
              <a:ext cx="914400" cy="914400"/>
            </a:xfrm>
            <a:prstGeom prst="rect">
              <a:avLst/>
            </a:prstGeom>
          </p:spPr>
        </p:pic>
        <p:pic>
          <p:nvPicPr>
            <p:cNvPr id="29" name="그래픽 28" descr="인과 관계 단색으로 채워진">
              <a:extLst>
                <a:ext uri="{FF2B5EF4-FFF2-40B4-BE49-F238E27FC236}">
                  <a16:creationId xmlns:a16="http://schemas.microsoft.com/office/drawing/2014/main" id="{54974747-573B-843C-82DD-EF61C111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25437" y="51859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574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FF149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아쉬운점</a:t>
            </a:r>
            <a:endParaRPr lang="ko-KR" altLang="en-US" sz="2800" b="1" dirty="0">
              <a:solidFill>
                <a:srgbClr val="FF149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1229816" y="2497868"/>
            <a:ext cx="9732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10.</a:t>
            </a:r>
            <a:endParaRPr lang="en-US" altLang="ko-KR" b="1" i="0" dirty="0">
              <a:solidFill>
                <a:srgbClr val="20202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인스타그램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39111B0F-BAC4-FB81-7B44-602C96FA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37" y="1938786"/>
            <a:ext cx="5482726" cy="148562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BB28101-FF11-FBEA-67F5-5FB5ABA60F3C}"/>
              </a:ext>
            </a:extLst>
          </p:cNvPr>
          <p:cNvSpPr txBox="1"/>
          <p:nvPr/>
        </p:nvSpPr>
        <p:spPr>
          <a:xfrm>
            <a:off x="9994594" y="3414331"/>
            <a:ext cx="191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한경미디어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_22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3C4D53B6-C05D-B94A-ACF8-8C42D8F08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36" y="4002464"/>
            <a:ext cx="5580632" cy="11336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FDB4FD-B22A-9961-A116-3FD148D5CC64}"/>
              </a:ext>
            </a:extLst>
          </p:cNvPr>
          <p:cNvSpPr txBox="1"/>
          <p:nvPr/>
        </p:nvSpPr>
        <p:spPr>
          <a:xfrm>
            <a:off x="9994594" y="5345219"/>
            <a:ext cx="1987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세계일보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_23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6B1E46-31E9-F59E-C381-C4745F89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32" y="1352044"/>
            <a:ext cx="5870567" cy="49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사다리꼴 47">
            <a:extLst>
              <a:ext uri="{FF2B5EF4-FFF2-40B4-BE49-F238E27FC236}">
                <a16:creationId xmlns:a16="http://schemas.microsoft.com/office/drawing/2014/main" id="{198BF234-1422-6094-790D-590C571CC0CA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657C3A63-5014-5CD1-4DF6-35653BA09265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0" name="사다리꼴 49">
            <a:extLst>
              <a:ext uri="{FF2B5EF4-FFF2-40B4-BE49-F238E27FC236}">
                <a16:creationId xmlns:a16="http://schemas.microsoft.com/office/drawing/2014/main" id="{B9F68B5B-B683-E407-302D-E62571EFD466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89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EC4FC-B474-6529-FEFD-D0F95EFED0A8}"/>
              </a:ext>
            </a:extLst>
          </p:cNvPr>
          <p:cNvSpPr/>
          <p:nvPr/>
        </p:nvSpPr>
        <p:spPr>
          <a:xfrm>
            <a:off x="785813" y="542926"/>
            <a:ext cx="10701337" cy="1143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983783-1354-0628-84D3-253D9C39DE24}"/>
              </a:ext>
            </a:extLst>
          </p:cNvPr>
          <p:cNvSpPr/>
          <p:nvPr/>
        </p:nvSpPr>
        <p:spPr>
          <a:xfrm>
            <a:off x="785813" y="542925"/>
            <a:ext cx="45719" cy="1143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1019FE-F587-E148-0063-6BEEFF805314}"/>
              </a:ext>
            </a:extLst>
          </p:cNvPr>
          <p:cNvSpPr/>
          <p:nvPr/>
        </p:nvSpPr>
        <p:spPr>
          <a:xfrm>
            <a:off x="3657600" y="287178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무엇이든 물어보세요</a:t>
            </a:r>
            <a:r>
              <a:rPr lang="en-US" altLang="ko-KR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FF145-2C21-04AB-B0BA-ABB8B4BA2484}"/>
              </a:ext>
            </a:extLst>
          </p:cNvPr>
          <p:cNvGrpSpPr/>
          <p:nvPr/>
        </p:nvGrpSpPr>
        <p:grpSpPr>
          <a:xfrm>
            <a:off x="5826124" y="2049461"/>
            <a:ext cx="1120775" cy="1120775"/>
            <a:chOff x="5340350" y="1857375"/>
            <a:chExt cx="1355725" cy="13557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A8BACF4-EF58-F309-4469-792F624A19AC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콜 센터 단색으로 채워진">
              <a:extLst>
                <a:ext uri="{FF2B5EF4-FFF2-40B4-BE49-F238E27FC236}">
                  <a16:creationId xmlns:a16="http://schemas.microsoft.com/office/drawing/2014/main" id="{52EF03E2-7A18-0ADB-AC74-5A4BFB45D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7B7A898F-2AFD-1E13-8436-3462C09F8B8C}"/>
              </a:ext>
            </a:extLst>
          </p:cNvPr>
          <p:cNvSpPr/>
          <p:nvPr/>
        </p:nvSpPr>
        <p:spPr>
          <a:xfrm>
            <a:off x="4343400" y="3614738"/>
            <a:ext cx="4171950" cy="614362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Any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Questions?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681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EC4FC-B474-6529-FEFD-D0F95EFED0A8}"/>
              </a:ext>
            </a:extLst>
          </p:cNvPr>
          <p:cNvSpPr/>
          <p:nvPr/>
        </p:nvSpPr>
        <p:spPr>
          <a:xfrm>
            <a:off x="785813" y="542926"/>
            <a:ext cx="10701337" cy="1143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983783-1354-0628-84D3-253D9C39DE24}"/>
              </a:ext>
            </a:extLst>
          </p:cNvPr>
          <p:cNvSpPr/>
          <p:nvPr/>
        </p:nvSpPr>
        <p:spPr>
          <a:xfrm>
            <a:off x="785813" y="542925"/>
            <a:ext cx="10701337" cy="1143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1019FE-F587-E148-0063-6BEEFF805314}"/>
              </a:ext>
            </a:extLst>
          </p:cNvPr>
          <p:cNvSpPr/>
          <p:nvPr/>
        </p:nvSpPr>
        <p:spPr>
          <a:xfrm>
            <a:off x="3657600" y="287178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FF145-2C21-04AB-B0BA-ABB8B4BA2484}"/>
              </a:ext>
            </a:extLst>
          </p:cNvPr>
          <p:cNvGrpSpPr/>
          <p:nvPr/>
        </p:nvGrpSpPr>
        <p:grpSpPr>
          <a:xfrm>
            <a:off x="5826124" y="2049461"/>
            <a:ext cx="1120775" cy="1120775"/>
            <a:chOff x="5340350" y="1857375"/>
            <a:chExt cx="1355725" cy="13557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A8BACF4-EF58-F309-4469-792F624A19AC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콜 센터 단색으로 채워진">
              <a:extLst>
                <a:ext uri="{FF2B5EF4-FFF2-40B4-BE49-F238E27FC236}">
                  <a16:creationId xmlns:a16="http://schemas.microsoft.com/office/drawing/2014/main" id="{52EF03E2-7A18-0ADB-AC74-5A4BFB45D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7B7A898F-2AFD-1E13-8436-3462C09F8B8C}"/>
              </a:ext>
            </a:extLst>
          </p:cNvPr>
          <p:cNvSpPr/>
          <p:nvPr/>
        </p:nvSpPr>
        <p:spPr>
          <a:xfrm>
            <a:off x="4343400" y="3614738"/>
            <a:ext cx="4171950" cy="614362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지금까지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FINALE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였습니다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2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07FBA3-03A2-6DE3-EE2D-D075B16F4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94" y="1904093"/>
            <a:ext cx="757337" cy="757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33EDF7-9085-D8FB-9559-6CE5F30C2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06" y="612391"/>
            <a:ext cx="1029651" cy="6336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A64DA1-D7CC-DE9C-1DCE-AAC75F2B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1222" y1="36857" x2="61222" y2="36857"/>
                        <a14:foregroundMark x1="62444" y1="41714" x2="62444" y2="41714"/>
                        <a14:foregroundMark x1="61778" y1="48714" x2="61778" y2="48714"/>
                        <a14:foregroundMark x1="61889" y1="55143" x2="61889" y2="55143"/>
                        <a14:foregroundMark x1="62222" y1="62429" x2="62222" y2="62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1" t="22029" r="27155" b="23865"/>
          <a:stretch/>
        </p:blipFill>
        <p:spPr>
          <a:xfrm>
            <a:off x="5089696" y="475267"/>
            <a:ext cx="1466684" cy="1295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083A0A-D8C0-0E7D-A152-846C16D22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5" y="2694084"/>
            <a:ext cx="1328227" cy="13282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58F39C-60B5-9610-EA1D-0755CD0F45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1840020" y="897896"/>
            <a:ext cx="1146370" cy="11463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33BC7D-09B5-6F35-4114-47CC8ED7E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80" y="5091094"/>
            <a:ext cx="576776" cy="5898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536CF4D-8D56-40C0-805C-24E993F97F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7692" y1="21071" x2="57692" y2="21071"/>
                        <a14:foregroundMark x1="59231" y1="15714" x2="59231" y2="15714"/>
                        <a14:foregroundMark x1="58846" y1="16786" x2="58846" y2="1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12834" r="30740" b="74125"/>
          <a:stretch/>
        </p:blipFill>
        <p:spPr>
          <a:xfrm>
            <a:off x="5080631" y="3419061"/>
            <a:ext cx="477078" cy="4638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75E35A6-4F5C-6526-1323-373E1559470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5" t="66315" r="29697" b="18282"/>
          <a:stretch/>
        </p:blipFill>
        <p:spPr>
          <a:xfrm>
            <a:off x="5060621" y="3922642"/>
            <a:ext cx="562708" cy="54785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80EE47-4DE5-6F62-CF7E-016ADC80FC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606" r="77828" b="43991"/>
          <a:stretch/>
        </p:blipFill>
        <p:spPr>
          <a:xfrm>
            <a:off x="2845909" y="5680915"/>
            <a:ext cx="562708" cy="54785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AF6C4D7-24AC-165A-F1C0-FB019164B0A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5" t="65404" r="5867" b="19194"/>
          <a:stretch/>
        </p:blipFill>
        <p:spPr>
          <a:xfrm>
            <a:off x="5060621" y="4817166"/>
            <a:ext cx="562708" cy="5478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37B081B-7137-8044-A151-E9126EB7B1F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8" t="13317" r="5418" b="73643"/>
          <a:stretch/>
        </p:blipFill>
        <p:spPr>
          <a:xfrm>
            <a:off x="5053587" y="5365022"/>
            <a:ext cx="576776" cy="4638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10B6DF-9C37-4984-E977-9E068AA8B9A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2" t="40194" r="54480" b="44403"/>
          <a:stretch/>
        </p:blipFill>
        <p:spPr>
          <a:xfrm>
            <a:off x="5017806" y="5834876"/>
            <a:ext cx="562708" cy="5478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FDFE2B7-FA00-6D58-B711-6D54300BA5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0" t="65404" r="55416" b="19192"/>
          <a:stretch/>
        </p:blipFill>
        <p:spPr>
          <a:xfrm>
            <a:off x="4967957" y="6224581"/>
            <a:ext cx="576776" cy="5478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EB19D3E-A2C2-A595-40C9-8145442EB0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9" y="5023169"/>
            <a:ext cx="1315493" cy="1315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474C339-A074-A4B0-4830-BF72BC0ABE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89" y="4196570"/>
            <a:ext cx="1249705" cy="113037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C7A4F-0548-3D36-A429-0142776681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283" y="3967858"/>
            <a:ext cx="1899804" cy="189980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2BD1C43-AC15-1E3A-4D62-B4C29D390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38" y="1762909"/>
            <a:ext cx="1507249" cy="15349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1A0400-06B2-AD51-4C12-87AA47319757}"/>
              </a:ext>
            </a:extLst>
          </p:cNvPr>
          <p:cNvGrpSpPr/>
          <p:nvPr/>
        </p:nvGrpSpPr>
        <p:grpSpPr>
          <a:xfrm>
            <a:off x="6152765" y="3519421"/>
            <a:ext cx="307974" cy="263104"/>
            <a:chOff x="3260725" y="-6476667"/>
            <a:chExt cx="479425" cy="409577"/>
          </a:xfrm>
        </p:grpSpPr>
        <p:sp>
          <p:nvSpPr>
            <p:cNvPr id="3" name="자유형 24">
              <a:extLst>
                <a:ext uri="{FF2B5EF4-FFF2-40B4-BE49-F238E27FC236}">
                  <a16:creationId xmlns:a16="http://schemas.microsoft.com/office/drawing/2014/main" id="{C90630A3-9BD7-E4E2-3AD5-58E705ADBEB1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3C1A9DE-DD4C-F628-15DA-C7CB3683FFF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E9C5F6E-ACCB-8CFD-46EF-FF3400C2659E}"/>
              </a:ext>
            </a:extLst>
          </p:cNvPr>
          <p:cNvSpPr/>
          <p:nvPr/>
        </p:nvSpPr>
        <p:spPr>
          <a:xfrm rot="5400000">
            <a:off x="10354010" y="355109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3291A3-6C84-6D07-87F2-8A64EACC8A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146" y="3504419"/>
            <a:ext cx="378467" cy="378467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4F75DEDA-4F24-7A0D-8C02-F2CDC42AE4C7}"/>
              </a:ext>
            </a:extLst>
          </p:cNvPr>
          <p:cNvSpPr/>
          <p:nvPr/>
        </p:nvSpPr>
        <p:spPr>
          <a:xfrm rot="16200000">
            <a:off x="2391428" y="3049190"/>
            <a:ext cx="446633" cy="463825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179D64-B883-7528-31AF-5E124646ACF2}"/>
              </a:ext>
            </a:extLst>
          </p:cNvPr>
          <p:cNvCxnSpPr>
            <a:cxnSpLocks/>
          </p:cNvCxnSpPr>
          <p:nvPr/>
        </p:nvCxnSpPr>
        <p:spPr>
          <a:xfrm>
            <a:off x="10867146" y="1123013"/>
            <a:ext cx="0" cy="1159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D8594BC-0D04-070D-EDC6-680501185B7A}"/>
              </a:ext>
            </a:extLst>
          </p:cNvPr>
          <p:cNvSpPr/>
          <p:nvPr/>
        </p:nvSpPr>
        <p:spPr>
          <a:xfrm rot="10800000">
            <a:off x="9263270" y="1246022"/>
            <a:ext cx="622842" cy="1097244"/>
          </a:xfrm>
          <a:custGeom>
            <a:avLst/>
            <a:gdLst>
              <a:gd name="connsiteX0" fmla="*/ 622842 w 622842"/>
              <a:gd name="connsiteY0" fmla="*/ 1097244 h 1097244"/>
              <a:gd name="connsiteX1" fmla="*/ 0 w 622842"/>
              <a:gd name="connsiteY1" fmla="*/ 1097244 h 1097244"/>
              <a:gd name="connsiteX2" fmla="*/ 0 w 622842"/>
              <a:gd name="connsiteY2" fmla="*/ 441339 h 1097244"/>
              <a:gd name="connsiteX3" fmla="*/ 0 w 622842"/>
              <a:gd name="connsiteY3" fmla="*/ 439173 h 1097244"/>
              <a:gd name="connsiteX4" fmla="*/ 0 w 622842"/>
              <a:gd name="connsiteY4" fmla="*/ 631 h 1097244"/>
              <a:gd name="connsiteX5" fmla="*/ 310176 w 622842"/>
              <a:gd name="connsiteY5" fmla="*/ 430432 h 1097244"/>
              <a:gd name="connsiteX6" fmla="*/ 620808 w 622842"/>
              <a:gd name="connsiteY6" fmla="*/ 0 h 1097244"/>
              <a:gd name="connsiteX7" fmla="*/ 620808 w 622842"/>
              <a:gd name="connsiteY7" fmla="*/ 439173 h 1097244"/>
              <a:gd name="connsiteX8" fmla="*/ 622842 w 622842"/>
              <a:gd name="connsiteY8" fmla="*/ 439173 h 109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42" h="1097244">
                <a:moveTo>
                  <a:pt x="622842" y="1097244"/>
                </a:moveTo>
                <a:lnTo>
                  <a:pt x="0" y="1097244"/>
                </a:lnTo>
                <a:lnTo>
                  <a:pt x="0" y="441339"/>
                </a:lnTo>
                <a:lnTo>
                  <a:pt x="0" y="439173"/>
                </a:lnTo>
                <a:lnTo>
                  <a:pt x="0" y="631"/>
                </a:lnTo>
                <a:lnTo>
                  <a:pt x="310176" y="430432"/>
                </a:lnTo>
                <a:lnTo>
                  <a:pt x="620808" y="0"/>
                </a:lnTo>
                <a:lnTo>
                  <a:pt x="620808" y="439173"/>
                </a:lnTo>
                <a:lnTo>
                  <a:pt x="622842" y="4391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33B4F164-AF0F-6C34-B0B0-2F286ABA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10442420" y="5071641"/>
            <a:ext cx="1046921" cy="11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eautifulsoup 모듈 - Dev-hwon's blog">
            <a:extLst>
              <a:ext uri="{FF2B5EF4-FFF2-40B4-BE49-F238E27FC236}">
                <a16:creationId xmlns:a16="http://schemas.microsoft.com/office/drawing/2014/main" id="{908A9C44-BEE1-2DB3-00D0-E4C742C2F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10092321" y="4458312"/>
            <a:ext cx="1725380" cy="5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242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Bold" panose="00000800000000000000" pitchFamily="50" charset="-127"/>
              </a:rPr>
              <a:t>Image_Data_Crawling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D3BDF2-873D-BAB3-AE79-4588674378D6}"/>
              </a:ext>
            </a:extLst>
          </p:cNvPr>
          <p:cNvGrpSpPr/>
          <p:nvPr/>
        </p:nvGrpSpPr>
        <p:grpSpPr>
          <a:xfrm>
            <a:off x="1059164" y="3119309"/>
            <a:ext cx="2166522" cy="589932"/>
            <a:chOff x="9090066" y="2391807"/>
            <a:chExt cx="2149755" cy="589932"/>
          </a:xfrm>
        </p:grpSpPr>
        <p:pic>
          <p:nvPicPr>
            <p:cNvPr id="26" name="그래픽 25" descr="열린 폴더 단색으로 채워진">
              <a:extLst>
                <a:ext uri="{FF2B5EF4-FFF2-40B4-BE49-F238E27FC236}">
                  <a16:creationId xmlns:a16="http://schemas.microsoft.com/office/drawing/2014/main" id="{BCCB0891-C5E0-3278-BE9B-A989EA36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93635E-79B6-B810-2909-60DFB3CFD114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Tteokbokki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BB79D8-4364-AE39-65DA-E1260AEABAE6}"/>
              </a:ext>
            </a:extLst>
          </p:cNvPr>
          <p:cNvGrpSpPr/>
          <p:nvPr/>
        </p:nvGrpSpPr>
        <p:grpSpPr>
          <a:xfrm>
            <a:off x="1059164" y="3652646"/>
            <a:ext cx="2166522" cy="589932"/>
            <a:chOff x="9090066" y="2391807"/>
            <a:chExt cx="2149755" cy="589932"/>
          </a:xfrm>
        </p:grpSpPr>
        <p:pic>
          <p:nvPicPr>
            <p:cNvPr id="29" name="그래픽 28" descr="열린 폴더 단색으로 채워진">
              <a:extLst>
                <a:ext uri="{FF2B5EF4-FFF2-40B4-BE49-F238E27FC236}">
                  <a16:creationId xmlns:a16="http://schemas.microsoft.com/office/drawing/2014/main" id="{8469E870-E208-86EF-3736-A8930030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F97DC4-A619-C65E-D6B0-CA575AEA0387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Pasta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2F4274-7CB9-D4E1-41CA-FA18AD2AB84B}"/>
              </a:ext>
            </a:extLst>
          </p:cNvPr>
          <p:cNvGrpSpPr/>
          <p:nvPr/>
        </p:nvGrpSpPr>
        <p:grpSpPr>
          <a:xfrm>
            <a:off x="1059164" y="4185983"/>
            <a:ext cx="2166522" cy="589932"/>
            <a:chOff x="9090066" y="2391807"/>
            <a:chExt cx="2149755" cy="589932"/>
          </a:xfrm>
        </p:grpSpPr>
        <p:pic>
          <p:nvPicPr>
            <p:cNvPr id="32" name="그래픽 31" descr="열린 폴더 단색으로 채워진">
              <a:extLst>
                <a:ext uri="{FF2B5EF4-FFF2-40B4-BE49-F238E27FC236}">
                  <a16:creationId xmlns:a16="http://schemas.microsoft.com/office/drawing/2014/main" id="{2B1E6475-3BDE-4BD1-2EA0-19C0C228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D7E2-C527-128E-F089-4877EF2B2C46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Sushi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596953-3A32-8D34-2A88-5B0C934A2231}"/>
              </a:ext>
            </a:extLst>
          </p:cNvPr>
          <p:cNvGrpSpPr/>
          <p:nvPr/>
        </p:nvGrpSpPr>
        <p:grpSpPr>
          <a:xfrm>
            <a:off x="1059164" y="2585972"/>
            <a:ext cx="2166522" cy="589932"/>
            <a:chOff x="9090066" y="2391807"/>
            <a:chExt cx="2149755" cy="589932"/>
          </a:xfrm>
        </p:grpSpPr>
        <p:pic>
          <p:nvPicPr>
            <p:cNvPr id="41" name="그래픽 40" descr="열린 폴더 단색으로 채워진">
              <a:extLst>
                <a:ext uri="{FF2B5EF4-FFF2-40B4-BE49-F238E27FC236}">
                  <a16:creationId xmlns:a16="http://schemas.microsoft.com/office/drawing/2014/main" id="{4E5A8C6A-F5C6-72A6-96DC-E78C12C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F17FDC-5AC8-6350-177E-BCA603A3F7CA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Pizza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B04CC1-0145-27C1-628C-E6D208E5B0D3}"/>
              </a:ext>
            </a:extLst>
          </p:cNvPr>
          <p:cNvGrpSpPr/>
          <p:nvPr/>
        </p:nvGrpSpPr>
        <p:grpSpPr>
          <a:xfrm>
            <a:off x="1059164" y="4719320"/>
            <a:ext cx="2166522" cy="589932"/>
            <a:chOff x="9090066" y="2391807"/>
            <a:chExt cx="2149755" cy="589932"/>
          </a:xfrm>
        </p:grpSpPr>
        <p:pic>
          <p:nvPicPr>
            <p:cNvPr id="44" name="그래픽 43" descr="열린 폴더 단색으로 채워진">
              <a:extLst>
                <a:ext uri="{FF2B5EF4-FFF2-40B4-BE49-F238E27FC236}">
                  <a16:creationId xmlns:a16="http://schemas.microsoft.com/office/drawing/2014/main" id="{1D2308DF-F1D4-1B5D-AA75-8BE8A433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9F309-1E64-4FFC-3476-120C5F85AC43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Burger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69AACC-5379-7994-1138-6C327273D90B}"/>
              </a:ext>
            </a:extLst>
          </p:cNvPr>
          <p:cNvGrpSpPr/>
          <p:nvPr/>
        </p:nvGrpSpPr>
        <p:grpSpPr>
          <a:xfrm>
            <a:off x="1059164" y="5252655"/>
            <a:ext cx="2166522" cy="589932"/>
            <a:chOff x="9090066" y="2391807"/>
            <a:chExt cx="2149755" cy="589932"/>
          </a:xfrm>
        </p:grpSpPr>
        <p:pic>
          <p:nvPicPr>
            <p:cNvPr id="47" name="그래픽 46" descr="열린 폴더 단색으로 채워진">
              <a:extLst>
                <a:ext uri="{FF2B5EF4-FFF2-40B4-BE49-F238E27FC236}">
                  <a16:creationId xmlns:a16="http://schemas.microsoft.com/office/drawing/2014/main" id="{ABF18F23-C4D3-C988-44C6-F3160667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B4E916-44AF-06C7-05F5-5FB4EA87083D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Porkcutlet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42B65FB-864D-4020-63D2-A81F292344D4}"/>
              </a:ext>
            </a:extLst>
          </p:cNvPr>
          <p:cNvGrpSpPr/>
          <p:nvPr/>
        </p:nvGrpSpPr>
        <p:grpSpPr>
          <a:xfrm>
            <a:off x="1059164" y="2052635"/>
            <a:ext cx="2166522" cy="589932"/>
            <a:chOff x="9090066" y="2391807"/>
            <a:chExt cx="2149755" cy="589932"/>
          </a:xfrm>
        </p:grpSpPr>
        <p:pic>
          <p:nvPicPr>
            <p:cNvPr id="60" name="그래픽 59" descr="열린 폴더 단색으로 채워진">
              <a:extLst>
                <a:ext uri="{FF2B5EF4-FFF2-40B4-BE49-F238E27FC236}">
                  <a16:creationId xmlns:a16="http://schemas.microsoft.com/office/drawing/2014/main" id="{DC830BD2-4FDA-4D25-92AF-78610FAF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9A1DA3-1269-77AE-35FA-5701ABC1FBE0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Chicken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1042" name="이등변 삼각형 1041">
            <a:extLst>
              <a:ext uri="{FF2B5EF4-FFF2-40B4-BE49-F238E27FC236}">
                <a16:creationId xmlns:a16="http://schemas.microsoft.com/office/drawing/2014/main" id="{BC1CC579-F213-A904-78CF-C8B0ECA8EFE0}"/>
              </a:ext>
            </a:extLst>
          </p:cNvPr>
          <p:cNvSpPr/>
          <p:nvPr/>
        </p:nvSpPr>
        <p:spPr>
          <a:xfrm rot="5400000">
            <a:off x="527074" y="3735830"/>
            <a:ext cx="503510" cy="265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이등변 삼각형 1042">
            <a:extLst>
              <a:ext uri="{FF2B5EF4-FFF2-40B4-BE49-F238E27FC236}">
                <a16:creationId xmlns:a16="http://schemas.microsoft.com/office/drawing/2014/main" id="{05AA1528-3D2F-66F0-0C7D-171ED7A7B140}"/>
              </a:ext>
            </a:extLst>
          </p:cNvPr>
          <p:cNvSpPr/>
          <p:nvPr/>
        </p:nvSpPr>
        <p:spPr>
          <a:xfrm rot="5400000">
            <a:off x="387611" y="3735830"/>
            <a:ext cx="503510" cy="26560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이등변 삼각형 1043">
            <a:extLst>
              <a:ext uri="{FF2B5EF4-FFF2-40B4-BE49-F238E27FC236}">
                <a16:creationId xmlns:a16="http://schemas.microsoft.com/office/drawing/2014/main" id="{6DFEB401-8B60-A564-DA53-4B24852DE0E9}"/>
              </a:ext>
            </a:extLst>
          </p:cNvPr>
          <p:cNvSpPr/>
          <p:nvPr/>
        </p:nvSpPr>
        <p:spPr>
          <a:xfrm rot="5400000">
            <a:off x="248147" y="3735830"/>
            <a:ext cx="503510" cy="265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2C90E-0619-28A5-6421-DB4DA0B268E6}"/>
              </a:ext>
            </a:extLst>
          </p:cNvPr>
          <p:cNvSpPr txBox="1"/>
          <p:nvPr/>
        </p:nvSpPr>
        <p:spPr>
          <a:xfrm>
            <a:off x="3423793" y="1489992"/>
            <a:ext cx="83888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B0104-03B7-16BF-1399-3D482EE2F3C2}"/>
              </a:ext>
            </a:extLst>
          </p:cNvPr>
          <p:cNvSpPr txBox="1"/>
          <p:nvPr/>
        </p:nvSpPr>
        <p:spPr>
          <a:xfrm>
            <a:off x="600490" y="1489992"/>
            <a:ext cx="219572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최종폴더</a:t>
            </a:r>
            <a:endParaRPr lang="ko-KR" altLang="en-US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24" name="표 33">
            <a:extLst>
              <a:ext uri="{FF2B5EF4-FFF2-40B4-BE49-F238E27FC236}">
                <a16:creationId xmlns:a16="http://schemas.microsoft.com/office/drawing/2014/main" id="{15FA7A46-59CE-7F5D-6280-97535BD9C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01116"/>
              </p:ext>
            </p:extLst>
          </p:nvPr>
        </p:nvGraphicFramePr>
        <p:xfrm>
          <a:off x="3423792" y="2123440"/>
          <a:ext cx="8388869" cy="37362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10558">
                  <a:extLst>
                    <a:ext uri="{9D8B030D-6E8A-4147-A177-3AD203B41FA5}">
                      <a16:colId xmlns:a16="http://schemas.microsoft.com/office/drawing/2014/main" val="1862612016"/>
                    </a:ext>
                  </a:extLst>
                </a:gridCol>
                <a:gridCol w="1241879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277257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1159175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6380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훈련점수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테스트점수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454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Mobilenet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(units=64 / </a:t>
                      </a:r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=0.01)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(64,128 / </a:t>
                      </a:r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=0.01)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Resnet50 +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(64,128,256 / </a:t>
                      </a:r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=0.01)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(64,128,256 / </a:t>
                      </a:r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=0.0001)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=0.01)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(64,128 / </a:t>
                      </a:r>
                      <a:r>
                        <a:rPr lang="en-US" altLang="ko-KR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=0.0001)</a:t>
                      </a:r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231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602F8F-FFAB-EAFA-EAAB-2426DA6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667" b="92778" l="5641" r="90000">
                        <a14:foregroundMark x1="25128" y1="50556" x2="25128" y2="50556"/>
                        <a14:foregroundMark x1="28632" y1="55000" x2="28632" y2="55000"/>
                        <a14:foregroundMark x1="27350" y1="59444" x2="27094" y2="60000"/>
                        <a14:foregroundMark x1="26410" y1="63333" x2="25812" y2="60000"/>
                        <a14:foregroundMark x1="27094" y1="79444" x2="26752" y2="74444"/>
                        <a14:foregroundMark x1="18364" y1="53588" x2="18974" y2="56111"/>
                        <a14:foregroundMark x1="18034" y1="52222" x2="18362" y2="53578"/>
                        <a14:foregroundMark x1="14752" y1="67968" x2="14872" y2="74444"/>
                        <a14:foregroundMark x1="14615" y1="60556" x2="14670" y2="63543"/>
                        <a14:foregroundMark x1="18276" y1="80437" x2="18974" y2="81667"/>
                        <a14:foregroundMark x1="14872" y1="74444" x2="15706" y2="75912"/>
                        <a14:foregroundMark x1="18974" y1="81667" x2="19145" y2="81667"/>
                        <a14:foregroundMark x1="14872" y1="55556" x2="15441" y2="54771"/>
                        <a14:backgroundMark x1="4957" y1="56667" x2="7949" y2="60000"/>
                        <a14:backgroundMark x1="8034" y1="56667" x2="6923" y2="72778"/>
                        <a14:backgroundMark x1="6667" y1="76667" x2="6496" y2="71111"/>
                        <a14:backgroundMark x1="7265" y1="73333" x2="6239" y2="73333"/>
                        <a14:backgroundMark x1="17607" y1="68333" x2="17778" y2="64444"/>
                        <a14:backgroundMark x1="16752" y1="77778" x2="15897" y2="76667"/>
                        <a14:backgroundMark x1="15983" y1="56111" x2="17350" y2="55556"/>
                        <a14:backgroundMark x1="17179" y1="79444" x2="16838" y2="77222"/>
                        <a14:backgroundMark x1="16496" y1="77222" x2="15641" y2="69444"/>
                        <a14:backgroundMark x1="15128" y1="58333" x2="17009" y2="56111"/>
                        <a14:backgroundMark x1="17350" y1="75556" x2="15385" y2="71111"/>
                        <a14:backgroundMark x1="17778" y1="75000" x2="15470" y2="73333"/>
                        <a14:backgroundMark x1="15641" y1="76111" x2="15641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5" t="35210" r="78029"/>
          <a:stretch/>
        </p:blipFill>
        <p:spPr>
          <a:xfrm>
            <a:off x="9555167" y="2468351"/>
            <a:ext cx="545775" cy="585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391C15-2F23-7185-434A-9231F764ED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4" b="89753" l="10000" r="93333">
                        <a14:foregroundMark x1="77265" y1="65018" x2="77265" y2="65018"/>
                        <a14:foregroundMark x1="90598" y1="64311" x2="90598" y2="64311"/>
                        <a14:foregroundMark x1="93333" y1="64311" x2="93333" y2="64311"/>
                        <a14:foregroundMark x1="22051" y1="79505" x2="22051" y2="79505"/>
                        <a14:foregroundMark x1="22051" y1="79505" x2="22051" y2="79505"/>
                        <a14:foregroundMark x1="69487" y1="71025" x2="69487" y2="71025"/>
                        <a14:foregroundMark x1="66923" y1="72438" x2="66923" y2="72438"/>
                        <a14:backgroundMark x1="21538" y1="75972" x2="21538" y2="75972"/>
                        <a14:backgroundMark x1="21880" y1="85866" x2="21880" y2="85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53" t="48217" r="15239" b="2770"/>
          <a:stretch/>
        </p:blipFill>
        <p:spPr>
          <a:xfrm>
            <a:off x="9069124" y="2343488"/>
            <a:ext cx="575397" cy="710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B137CB-C9C6-EE66-B43C-00670C700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4" b="89753" l="10000" r="93333">
                        <a14:foregroundMark x1="77265" y1="65018" x2="77265" y2="65018"/>
                        <a14:foregroundMark x1="90598" y1="64311" x2="90598" y2="64311"/>
                        <a14:foregroundMark x1="93333" y1="64311" x2="93333" y2="64311"/>
                        <a14:foregroundMark x1="22051" y1="79505" x2="22051" y2="79505"/>
                        <a14:foregroundMark x1="22051" y1="79505" x2="22051" y2="79505"/>
                        <a14:foregroundMark x1="69487" y1="71025" x2="69487" y2="71025"/>
                        <a14:foregroundMark x1="66923" y1="72438" x2="66923" y2="72438"/>
                        <a14:backgroundMark x1="21538" y1="75972" x2="21538" y2="75972"/>
                        <a14:backgroundMark x1="21880" y1="85866" x2="21880" y2="85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64" t="48217" r="4129" b="2770"/>
          <a:stretch/>
        </p:blipFill>
        <p:spPr>
          <a:xfrm>
            <a:off x="9813244" y="2343488"/>
            <a:ext cx="575396" cy="710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F3D095-2329-E89F-F0A5-6A5761AE62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4" b="89753" l="10000" r="93333">
                        <a14:foregroundMark x1="77265" y1="65018" x2="77265" y2="65018"/>
                        <a14:foregroundMark x1="90598" y1="64311" x2="90598" y2="64311"/>
                        <a14:foregroundMark x1="93333" y1="64311" x2="93333" y2="64311"/>
                        <a14:foregroundMark x1="22051" y1="79505" x2="22051" y2="79505"/>
                        <a14:foregroundMark x1="22051" y1="79505" x2="22051" y2="79505"/>
                        <a14:foregroundMark x1="69487" y1="71025" x2="69487" y2="71025"/>
                        <a14:foregroundMark x1="66923" y1="72438" x2="66923" y2="72438"/>
                        <a14:backgroundMark x1="21538" y1="75972" x2="21538" y2="75972"/>
                        <a14:backgroundMark x1="21880" y1="85866" x2="21880" y2="85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171" t="48358" r="27467" b="2629"/>
          <a:stretch/>
        </p:blipFill>
        <p:spPr>
          <a:xfrm>
            <a:off x="8874700" y="4031513"/>
            <a:ext cx="680467" cy="7100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A569BE-A825-D221-53A5-61D86E168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6774" y1="34426" x2="16774" y2="34426"/>
                        <a14:foregroundMark x1="86452" y1="39344" x2="86452" y2="39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6480" y="2903383"/>
            <a:ext cx="1643702" cy="6468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A3F057-9E41-442E-5BE4-3CCD7AF131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0"/>
          <a:stretch/>
        </p:blipFill>
        <p:spPr>
          <a:xfrm>
            <a:off x="1186315" y="4140861"/>
            <a:ext cx="7368608" cy="7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44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인스타그램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FA928E38-90C4-BBC6-054A-7C76F50E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31" y="1640356"/>
            <a:ext cx="4535228" cy="47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F3504B-9623-66C8-A6BC-DA16779B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208" y="1640356"/>
            <a:ext cx="4497791" cy="478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다리꼴 4">
            <a:extLst>
              <a:ext uri="{FF2B5EF4-FFF2-40B4-BE49-F238E27FC236}">
                <a16:creationId xmlns:a16="http://schemas.microsoft.com/office/drawing/2014/main" id="{06D899BF-1FAC-0539-BB2A-65D49D473027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D2273A15-F45B-A740-D4C9-89602628E57C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3188D080-FFC9-72AE-3A3D-36C9287CA29B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0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외식 메뉴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ED07965-E1E6-CECD-5E78-421098E7F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" t="2268" r="862" b="8756"/>
          <a:stretch/>
        </p:blipFill>
        <p:spPr>
          <a:xfrm>
            <a:off x="210312" y="971055"/>
            <a:ext cx="11981688" cy="6156113"/>
          </a:xfrm>
          <a:prstGeom prst="rect">
            <a:avLst/>
          </a:prstGeom>
        </p:spPr>
      </p:pic>
      <p:sp>
        <p:nvSpPr>
          <p:cNvPr id="14" name="사다리꼴 13">
            <a:extLst>
              <a:ext uri="{FF2B5EF4-FFF2-40B4-BE49-F238E27FC236}">
                <a16:creationId xmlns:a16="http://schemas.microsoft.com/office/drawing/2014/main" id="{020A5DDE-0F66-731A-13B8-B67921321534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FCA6BE28-A502-1EFA-9D40-8C373B511602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054385D1-54A0-F99E-160A-C37B7060C6F5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598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Target 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설정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D2F688-2EF7-F37B-560B-D0F853379D14}"/>
              </a:ext>
            </a:extLst>
          </p:cNvPr>
          <p:cNvSpPr txBox="1"/>
          <p:nvPr/>
        </p:nvSpPr>
        <p:spPr>
          <a:xfrm>
            <a:off x="1290418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A07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Micro-Influencer</a:t>
            </a:r>
            <a:endParaRPr lang="ko-KR" altLang="en-US" sz="2800" b="1" dirty="0">
              <a:solidFill>
                <a:srgbClr val="FFA07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E1ABD2-A2F9-70FF-BD30-5116B0608919}"/>
              </a:ext>
            </a:extLst>
          </p:cNvPr>
          <p:cNvCxnSpPr/>
          <p:nvPr/>
        </p:nvCxnSpPr>
        <p:spPr>
          <a:xfrm>
            <a:off x="1235675" y="1485321"/>
            <a:ext cx="3136326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4A08E1-8C41-A655-9123-E70A6625621F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9C425C-4A39-F07B-1A95-0BB172A4F068}"/>
              </a:ext>
            </a:extLst>
          </p:cNvPr>
          <p:cNvSpPr txBox="1"/>
          <p:nvPr/>
        </p:nvSpPr>
        <p:spPr>
          <a:xfrm>
            <a:off x="1229816" y="1911181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Influencer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영향력을 행사하는 사람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감화시키는 사람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99D7B-446A-15AD-492A-DFB2FE2F9911}"/>
              </a:ext>
            </a:extLst>
          </p:cNvPr>
          <p:cNvSpPr txBox="1"/>
          <p:nvPr/>
        </p:nvSpPr>
        <p:spPr>
          <a:xfrm>
            <a:off x="1074820" y="2428418"/>
            <a:ext cx="100423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Micro-Influencer</a:t>
            </a: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란</a:t>
            </a:r>
            <a:r>
              <a:rPr lang="en-US" altLang="ko-KR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 algn="ctr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20202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소셜 미디어에서 특정 분야의 콘텐츠를 많이 만들고 다른 사람들에게 </a:t>
            </a:r>
            <a:r>
              <a:rPr lang="ko-KR" altLang="en-US" b="0" i="0" dirty="0">
                <a:solidFill>
                  <a:srgbClr val="FFA0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영향력을 발휘하는 사람</a:t>
            </a:r>
            <a:endParaRPr lang="en-US" altLang="ko-KR" b="0" i="0" dirty="0">
              <a:solidFill>
                <a:srgbClr val="FFA0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내에서 약 </a:t>
            </a:r>
            <a:r>
              <a:rPr lang="en-US" altLang="ko-KR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500~10</a:t>
            </a:r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만명 이내의 </a:t>
            </a:r>
            <a:r>
              <a:rPr lang="ko-KR" altLang="en-US" dirty="0" err="1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팔로워를</a:t>
            </a:r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보유한 사람들을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인플루언서와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팔로워의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상호작용성 정도에 따라 광고효과의 차이를 보임</a:t>
            </a:r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비교적 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팔로워들과의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즉각적인 소통과 긴밀한 관계를 유지할 수 있는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“Micro-Influencer”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통한 광고효과가 검증되고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＂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라는 태그에 대해서 </a:t>
            </a:r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스폰서십 공시의 부정적인 효과가 그 상호작용성에 의해 상쇄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될 수 있다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algn="ctr"/>
            <a:endParaRPr lang="en-US" altLang="ko-KR" b="0" i="0" dirty="0">
              <a:solidFill>
                <a:srgbClr val="20202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상호작용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제품소개 </a:t>
            </a:r>
            <a:r>
              <a:rPr lang="en-US" altLang="ko-KR" sz="28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</a:t>
            </a:r>
            <a:endParaRPr lang="en-US" altLang="ko-KR" b="1" i="0" dirty="0">
              <a:solidFill>
                <a:srgbClr val="FFA0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3E1316-5713-DB0D-50E5-EE9A21C24069}"/>
              </a:ext>
            </a:extLst>
          </p:cNvPr>
          <p:cNvSpPr txBox="1"/>
          <p:nvPr/>
        </p:nvSpPr>
        <p:spPr>
          <a:xfrm>
            <a:off x="4433104" y="6564560"/>
            <a:ext cx="8169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</a:t>
            </a:r>
            <a:r>
              <a:rPr lang="en-US" altLang="ko-KR" sz="10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https://www.kci.go.kr/kciportal/ci/sereArticleSearch/ciSereArtiView.kci?sereArticleSearchBean.artiId=ART002654888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사다리꼴 19">
            <a:extLst>
              <a:ext uri="{FF2B5EF4-FFF2-40B4-BE49-F238E27FC236}">
                <a16:creationId xmlns:a16="http://schemas.microsoft.com/office/drawing/2014/main" id="{46327065-150B-BFF2-2D0C-8950D8894279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EE6B5D8D-E5E1-D71E-228C-516247FE8651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566B1B29-FFD8-60B9-BD19-96B222C83114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29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설계 과정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1F63DC1-25C6-453A-45AD-B895570A1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38" y="1245354"/>
            <a:ext cx="9786235" cy="5430465"/>
          </a:xfrm>
          <a:prstGeom prst="rect">
            <a:avLst/>
          </a:prstGeom>
        </p:spPr>
      </p:pic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3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설계 과정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6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C1B4317D-E493-BBDE-63A4-01EB9400B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1358739" y="4236175"/>
            <a:ext cx="796838" cy="11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eautifulsoup 모듈 - Dev-hwon's blog">
            <a:extLst>
              <a:ext uri="{FF2B5EF4-FFF2-40B4-BE49-F238E27FC236}">
                <a16:creationId xmlns:a16="http://schemas.microsoft.com/office/drawing/2014/main" id="{8C621E85-BC9C-C02E-FE49-44958CFEB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904476" y="2140080"/>
            <a:ext cx="1641878" cy="72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62DE44-BF83-84F3-9A98-53F7EB600D84}"/>
              </a:ext>
            </a:extLst>
          </p:cNvPr>
          <p:cNvGrpSpPr/>
          <p:nvPr/>
        </p:nvGrpSpPr>
        <p:grpSpPr>
          <a:xfrm>
            <a:off x="1477756" y="3143973"/>
            <a:ext cx="635348" cy="834745"/>
            <a:chOff x="5294313" y="1590403"/>
            <a:chExt cx="834745" cy="8347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42B00CF-C56A-16A8-6F4E-1F104F4872F1}"/>
                </a:ext>
              </a:extLst>
            </p:cNvPr>
            <p:cNvSpPr/>
            <p:nvPr/>
          </p:nvSpPr>
          <p:spPr>
            <a:xfrm flipH="1">
              <a:off x="5657537" y="1590403"/>
              <a:ext cx="54150" cy="8347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B9E712-4CAB-B8E6-9E59-3A431A7AD913}"/>
                </a:ext>
              </a:extLst>
            </p:cNvPr>
            <p:cNvSpPr/>
            <p:nvPr/>
          </p:nvSpPr>
          <p:spPr>
            <a:xfrm rot="5400000" flipH="1">
              <a:off x="5684611" y="1563327"/>
              <a:ext cx="54150" cy="8347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0FD5EE-EDF5-0016-CA60-AB4089AA538B}"/>
              </a:ext>
            </a:extLst>
          </p:cNvPr>
          <p:cNvSpPr txBox="1"/>
          <p:nvPr/>
        </p:nvSpPr>
        <p:spPr>
          <a:xfrm>
            <a:off x="600490" y="1489992"/>
            <a:ext cx="2195720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사용모듈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471740-5C15-5880-5D49-B4193CECD43B}"/>
              </a:ext>
            </a:extLst>
          </p:cNvPr>
          <p:cNvSpPr txBox="1"/>
          <p:nvPr/>
        </p:nvSpPr>
        <p:spPr>
          <a:xfrm>
            <a:off x="3423794" y="1489992"/>
            <a:ext cx="4649541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12B47-2B4B-8AD5-185F-76E5890370A8}"/>
              </a:ext>
            </a:extLst>
          </p:cNvPr>
          <p:cNvSpPr txBox="1"/>
          <p:nvPr/>
        </p:nvSpPr>
        <p:spPr>
          <a:xfrm>
            <a:off x="8700919" y="1489992"/>
            <a:ext cx="3111744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/>
              <a:t>최종폴더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9FE8D5-2F47-C3E8-8658-73BFA012FC55}"/>
              </a:ext>
            </a:extLst>
          </p:cNvPr>
          <p:cNvSpPr txBox="1"/>
          <p:nvPr/>
        </p:nvSpPr>
        <p:spPr>
          <a:xfrm>
            <a:off x="3929593" y="2730382"/>
            <a:ext cx="1769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4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8722960-C20B-E071-B60F-B136054D49E7}"/>
              </a:ext>
            </a:extLst>
          </p:cNvPr>
          <p:cNvGrpSpPr/>
          <p:nvPr/>
        </p:nvGrpSpPr>
        <p:grpSpPr>
          <a:xfrm>
            <a:off x="9094483" y="2958889"/>
            <a:ext cx="2509634" cy="582630"/>
            <a:chOff x="9090066" y="2391807"/>
            <a:chExt cx="2490211" cy="589932"/>
          </a:xfrm>
        </p:grpSpPr>
        <p:pic>
          <p:nvPicPr>
            <p:cNvPr id="30" name="그래픽 29" descr="열린 폴더 단색으로 채워진">
              <a:extLst>
                <a:ext uri="{FF2B5EF4-FFF2-40B4-BE49-F238E27FC236}">
                  <a16:creationId xmlns:a16="http://schemas.microsoft.com/office/drawing/2014/main" id="{E863E168-8B68-1791-9CCC-7C8EA636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A70557-4D1B-D9D6-9412-F6938D36666F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Tteokbokki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3695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18E763-37A1-5321-04E5-BC5B732A165B}"/>
              </a:ext>
            </a:extLst>
          </p:cNvPr>
          <p:cNvGrpSpPr/>
          <p:nvPr/>
        </p:nvGrpSpPr>
        <p:grpSpPr>
          <a:xfrm>
            <a:off x="9094481" y="3492226"/>
            <a:ext cx="2166522" cy="582630"/>
            <a:chOff x="9090066" y="2391807"/>
            <a:chExt cx="2149755" cy="589932"/>
          </a:xfrm>
        </p:grpSpPr>
        <p:pic>
          <p:nvPicPr>
            <p:cNvPr id="33" name="그래픽 32" descr="열린 폴더 단색으로 채워진">
              <a:extLst>
                <a:ext uri="{FF2B5EF4-FFF2-40B4-BE49-F238E27FC236}">
                  <a16:creationId xmlns:a16="http://schemas.microsoft.com/office/drawing/2014/main" id="{F346E55C-8FB8-2DD6-2F9A-BC27C28DF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AD3B9D-7258-0BE5-9990-96C62384E280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Pasta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3562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7C2094C-9120-5FAC-10AE-2B1D475900DF}"/>
              </a:ext>
            </a:extLst>
          </p:cNvPr>
          <p:cNvGrpSpPr/>
          <p:nvPr/>
        </p:nvGrpSpPr>
        <p:grpSpPr>
          <a:xfrm>
            <a:off x="9094481" y="4025563"/>
            <a:ext cx="2166522" cy="582630"/>
            <a:chOff x="9090066" y="2391807"/>
            <a:chExt cx="2149755" cy="589932"/>
          </a:xfrm>
        </p:grpSpPr>
        <p:pic>
          <p:nvPicPr>
            <p:cNvPr id="36" name="그래픽 35" descr="열린 폴더 단색으로 채워진">
              <a:extLst>
                <a:ext uri="{FF2B5EF4-FFF2-40B4-BE49-F238E27FC236}">
                  <a16:creationId xmlns:a16="http://schemas.microsoft.com/office/drawing/2014/main" id="{04060787-AD2F-2E87-884C-14E3A26D7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55970B-D15B-D1E6-A0DE-500A5A936750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Sushi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3650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EED092D-66DD-AD13-53FF-5C689FBB0A0A}"/>
              </a:ext>
            </a:extLst>
          </p:cNvPr>
          <p:cNvGrpSpPr/>
          <p:nvPr/>
        </p:nvGrpSpPr>
        <p:grpSpPr>
          <a:xfrm>
            <a:off x="9094481" y="2425552"/>
            <a:ext cx="2166522" cy="582630"/>
            <a:chOff x="9090066" y="2391807"/>
            <a:chExt cx="2149755" cy="589932"/>
          </a:xfrm>
        </p:grpSpPr>
        <p:pic>
          <p:nvPicPr>
            <p:cNvPr id="39" name="그래픽 38" descr="열린 폴더 단색으로 채워진">
              <a:extLst>
                <a:ext uri="{FF2B5EF4-FFF2-40B4-BE49-F238E27FC236}">
                  <a16:creationId xmlns:a16="http://schemas.microsoft.com/office/drawing/2014/main" id="{52FD0647-C629-1A59-0880-AC1982DA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DB43E5-7F1F-B119-4752-BE855E858C14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Pizza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4813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73641B-E246-8FD9-4E63-3FF98707BB84}"/>
              </a:ext>
            </a:extLst>
          </p:cNvPr>
          <p:cNvGrpSpPr/>
          <p:nvPr/>
        </p:nvGrpSpPr>
        <p:grpSpPr>
          <a:xfrm>
            <a:off x="9094481" y="4558900"/>
            <a:ext cx="2166522" cy="582630"/>
            <a:chOff x="9090066" y="2391807"/>
            <a:chExt cx="2149755" cy="589932"/>
          </a:xfrm>
        </p:grpSpPr>
        <p:pic>
          <p:nvPicPr>
            <p:cNvPr id="42" name="그래픽 41" descr="열린 폴더 단색으로 채워진">
              <a:extLst>
                <a:ext uri="{FF2B5EF4-FFF2-40B4-BE49-F238E27FC236}">
                  <a16:creationId xmlns:a16="http://schemas.microsoft.com/office/drawing/2014/main" id="{93FE9732-8E95-5376-59E1-DEADCAAD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42B654-EF3E-17BE-EC72-30CD6239B743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Burger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4024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2705684-1043-9AD5-5A97-735D21F404DB}"/>
              </a:ext>
            </a:extLst>
          </p:cNvPr>
          <p:cNvGrpSpPr/>
          <p:nvPr/>
        </p:nvGrpSpPr>
        <p:grpSpPr>
          <a:xfrm>
            <a:off x="9094483" y="5092235"/>
            <a:ext cx="2509634" cy="582630"/>
            <a:chOff x="9090066" y="2391807"/>
            <a:chExt cx="2490211" cy="589932"/>
          </a:xfrm>
        </p:grpSpPr>
        <p:pic>
          <p:nvPicPr>
            <p:cNvPr id="45" name="그래픽 44" descr="열린 폴더 단색으로 채워진">
              <a:extLst>
                <a:ext uri="{FF2B5EF4-FFF2-40B4-BE49-F238E27FC236}">
                  <a16:creationId xmlns:a16="http://schemas.microsoft.com/office/drawing/2014/main" id="{D00C8817-16E0-8DE3-D26F-7330936B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68BE2F-78EA-84E0-4364-E6E24C74EEB0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Porkcutlet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4756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47AF04CA-C8D5-996F-6AF9-E2C183277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6" y="2651249"/>
            <a:ext cx="848762" cy="76959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B5682B2-159C-2163-45ED-BDF4123C78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73" y="3539612"/>
            <a:ext cx="1101752" cy="111418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8A41BBA-896D-BFF4-4678-8E4EFC371FB8}"/>
              </a:ext>
            </a:extLst>
          </p:cNvPr>
          <p:cNvGrpSpPr/>
          <p:nvPr/>
        </p:nvGrpSpPr>
        <p:grpSpPr>
          <a:xfrm>
            <a:off x="9094482" y="1892215"/>
            <a:ext cx="2218708" cy="582630"/>
            <a:chOff x="9090066" y="2391807"/>
            <a:chExt cx="2201537" cy="589932"/>
          </a:xfrm>
        </p:grpSpPr>
        <p:pic>
          <p:nvPicPr>
            <p:cNvPr id="50" name="그래픽 49" descr="열린 폴더 단색으로 채워진">
              <a:extLst>
                <a:ext uri="{FF2B5EF4-FFF2-40B4-BE49-F238E27FC236}">
                  <a16:creationId xmlns:a16="http://schemas.microsoft.com/office/drawing/2014/main" id="{0CB1CA62-9405-ADD8-9CA3-4432870F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596573-36D1-0B01-5F62-7BC08A7D4695}"/>
                </a:ext>
              </a:extLst>
            </p:cNvPr>
            <p:cNvSpPr txBox="1"/>
            <p:nvPr/>
          </p:nvSpPr>
          <p:spPr>
            <a:xfrm>
              <a:off x="9731780" y="2490215"/>
              <a:ext cx="1559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Chicken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3580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5E78FA1-6B2F-B661-425E-F18D7E467A1F}"/>
              </a:ext>
            </a:extLst>
          </p:cNvPr>
          <p:cNvGrpSpPr/>
          <p:nvPr/>
        </p:nvGrpSpPr>
        <p:grpSpPr>
          <a:xfrm>
            <a:off x="2889891" y="3616876"/>
            <a:ext cx="544529" cy="503510"/>
            <a:chOff x="2788672" y="3616876"/>
            <a:chExt cx="544529" cy="503510"/>
          </a:xfrm>
        </p:grpSpPr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6A26901B-5DF8-524B-F7DC-80504BF26830}"/>
                </a:ext>
              </a:extLst>
            </p:cNvPr>
            <p:cNvSpPr/>
            <p:nvPr/>
          </p:nvSpPr>
          <p:spPr>
            <a:xfrm rot="5400000">
              <a:off x="2948645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96DAA0E2-490C-DCDA-5754-92E78BAD7D36}"/>
                </a:ext>
              </a:extLst>
            </p:cNvPr>
            <p:cNvSpPr/>
            <p:nvPr/>
          </p:nvSpPr>
          <p:spPr>
            <a:xfrm rot="5400000">
              <a:off x="2809182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62B79F0A-5D4D-410F-B1FB-F865B18EE46E}"/>
                </a:ext>
              </a:extLst>
            </p:cNvPr>
            <p:cNvSpPr/>
            <p:nvPr/>
          </p:nvSpPr>
          <p:spPr>
            <a:xfrm rot="5400000">
              <a:off x="2669718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F2A3A0B-7916-17D9-6517-5CE6ABC5D0A1}"/>
              </a:ext>
            </a:extLst>
          </p:cNvPr>
          <p:cNvGrpSpPr/>
          <p:nvPr/>
        </p:nvGrpSpPr>
        <p:grpSpPr>
          <a:xfrm>
            <a:off x="8148714" y="3616876"/>
            <a:ext cx="544529" cy="503510"/>
            <a:chOff x="8402418" y="3616876"/>
            <a:chExt cx="544529" cy="503510"/>
          </a:xfrm>
        </p:grpSpPr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82B3ED2F-73BF-054E-18D1-166B8136552B}"/>
                </a:ext>
              </a:extLst>
            </p:cNvPr>
            <p:cNvSpPr/>
            <p:nvPr/>
          </p:nvSpPr>
          <p:spPr>
            <a:xfrm rot="5400000">
              <a:off x="8562391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38874203-DD0B-0997-8E7C-A0637A0128A4}"/>
                </a:ext>
              </a:extLst>
            </p:cNvPr>
            <p:cNvSpPr/>
            <p:nvPr/>
          </p:nvSpPr>
          <p:spPr>
            <a:xfrm rot="5400000">
              <a:off x="8422928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2D4F4AE9-FDE5-169F-308A-E9A915317829}"/>
                </a:ext>
              </a:extLst>
            </p:cNvPr>
            <p:cNvSpPr/>
            <p:nvPr/>
          </p:nvSpPr>
          <p:spPr>
            <a:xfrm rot="5400000">
              <a:off x="8283464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C22F2B9-219E-CA16-4A46-28C737A7D2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7467" y="3098297"/>
            <a:ext cx="873406" cy="873406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B3BB12-1872-0342-A70A-207175B245B0}"/>
              </a:ext>
            </a:extLst>
          </p:cNvPr>
          <p:cNvGrpSpPr/>
          <p:nvPr/>
        </p:nvGrpSpPr>
        <p:grpSpPr>
          <a:xfrm>
            <a:off x="8286370" y="5655440"/>
            <a:ext cx="3526294" cy="632764"/>
            <a:chOff x="9250102" y="2441624"/>
            <a:chExt cx="2330175" cy="640695"/>
          </a:xfrm>
        </p:grpSpPr>
        <p:pic>
          <p:nvPicPr>
            <p:cNvPr id="62" name="그래픽 61" descr="열린 폴더 단색으로 채워진">
              <a:extLst>
                <a:ext uri="{FF2B5EF4-FFF2-40B4-BE49-F238E27FC236}">
                  <a16:creationId xmlns:a16="http://schemas.microsoft.com/office/drawing/2014/main" id="{8F2CADAB-4D02-02A3-1886-94149442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50102" y="2441624"/>
              <a:ext cx="504389" cy="589932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BE876B-C759-4CEB-46A8-BDF6C7B1300B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Train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28,080</a:t>
              </a: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E56A1C2-F742-5142-DAE0-016AFBF131F5}"/>
              </a:ext>
            </a:extLst>
          </p:cNvPr>
          <p:cNvSpPr txBox="1"/>
          <p:nvPr/>
        </p:nvSpPr>
        <p:spPr>
          <a:xfrm>
            <a:off x="4159225" y="4819739"/>
            <a:ext cx="341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Import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algn="ctr"/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CV,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OS,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SHUTIL, </a:t>
            </a:r>
            <a:endParaRPr lang="ko-KR" altLang="en-US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94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3402</Words>
  <Application>Microsoft Office PowerPoint</Application>
  <PresentationFormat>와이드스크린</PresentationFormat>
  <Paragraphs>625</Paragraphs>
  <Slides>44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44</vt:i4>
      </vt:variant>
    </vt:vector>
  </HeadingPairs>
  <TitlesOfParts>
    <vt:vector size="61" baseType="lpstr">
      <vt:lpstr>Helvetica Neue</vt:lpstr>
      <vt:lpstr>Noto Sans KR</vt:lpstr>
      <vt:lpstr>Tmon몬소리 Black</vt:lpstr>
      <vt:lpstr>나눔바른펜</vt:lpstr>
      <vt:lpstr>나눔스퀘어_ac</vt:lpstr>
      <vt:lpstr>나눔스퀘어OTF_ac Bold</vt:lpstr>
      <vt:lpstr>나눔스퀘어라운드 Bold</vt:lpstr>
      <vt:lpstr>나눔스퀘어라운드 ExtraBold</vt:lpstr>
      <vt:lpstr>나눔스퀘어라운드 Regular</vt:lpstr>
      <vt:lpstr>맑은 고딕</vt:lpstr>
      <vt:lpstr>에스코어 드림 4 Regular</vt:lpstr>
      <vt:lpstr>에스코어 드림 6 Bold</vt:lpstr>
      <vt:lpstr>Arial</vt:lpstr>
      <vt:lpstr>Wingdings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전대한</dc:creator>
  <cp:lastModifiedBy>Park Juhyun</cp:lastModifiedBy>
  <cp:revision>20</cp:revision>
  <dcterms:created xsi:type="dcterms:W3CDTF">2023-01-20T05:52:56Z</dcterms:created>
  <dcterms:modified xsi:type="dcterms:W3CDTF">2023-01-26T08:29:59Z</dcterms:modified>
</cp:coreProperties>
</file>